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4" r:id="rId2"/>
  </p:sldMasterIdLst>
  <p:notesMasterIdLst>
    <p:notesMasterId r:id="rId14"/>
  </p:notesMasterIdLst>
  <p:sldIdLst>
    <p:sldId id="260" r:id="rId3"/>
    <p:sldId id="261" r:id="rId4"/>
    <p:sldId id="262" r:id="rId5"/>
    <p:sldId id="263" r:id="rId6"/>
    <p:sldId id="264" r:id="rId7"/>
    <p:sldId id="265" r:id="rId8"/>
    <p:sldId id="266" r:id="rId9"/>
    <p:sldId id="267" r:id="rId10"/>
    <p:sldId id="268" r:id="rId11"/>
    <p:sldId id="269" r:id="rId12"/>
    <p:sldId id="270"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4" autoAdjust="0"/>
    <p:restoredTop sz="31663" autoAdjust="0"/>
  </p:normalViewPr>
  <p:slideViewPr>
    <p:cSldViewPr>
      <p:cViewPr varScale="1">
        <p:scale>
          <a:sx n="112" d="100"/>
          <a:sy n="112" d="100"/>
        </p:scale>
        <p:origin x="240"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DB3031-1EA5-4567-A122-0A19E9087E9A}" type="datetimeFigureOut">
              <a:rPr lang="en-US" smtClean="0"/>
              <a:t>2/28/2015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AF380-B07E-4937-8222-CED2E04B14BE}" type="slidenum">
              <a:rPr lang="en-US" smtClean="0"/>
              <a:t>‹#›</a:t>
            </a:fld>
            <a:endParaRPr lang="en-US"/>
          </a:p>
        </p:txBody>
      </p:sp>
    </p:spTree>
    <p:extLst>
      <p:ext uri="{BB962C8B-B14F-4D97-AF65-F5344CB8AC3E}">
        <p14:creationId xmlns:p14="http://schemas.microsoft.com/office/powerpoint/2010/main" val="1530344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Rotating tubes with text</a:t>
            </a:r>
          </a:p>
          <a:p>
            <a:r>
              <a:rPr lang="en-US" sz="1400" dirty="0" smtClean="0"/>
              <a:t>(Intermediate)</a:t>
            </a:r>
          </a:p>
          <a:p>
            <a:endParaRPr lang="en-US" sz="1200" dirty="0" smtClean="0"/>
          </a:p>
          <a:p>
            <a:endParaRPr lang="en-US" sz="1200" dirty="0" smtClean="0"/>
          </a:p>
          <a:p>
            <a:pPr marL="228600" indent="-228600">
              <a:buFont typeface="+mj-lt"/>
              <a:buNone/>
            </a:pPr>
            <a:r>
              <a:rPr lang="en-US" sz="1200" dirty="0" smtClean="0"/>
              <a:t>To reproduce the first shape</a:t>
            </a:r>
            <a:r>
              <a:rPr lang="en-US" sz="1200" baseline="0" dirty="0" smtClean="0"/>
              <a:t> effect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b="0" dirty="0" smtClean="0"/>
          </a:p>
          <a:p>
            <a:pPr marL="228600" indent="-228600">
              <a:buFont typeface="+mj-lt"/>
              <a:buAutoNum type="arabicPeriod"/>
            </a:pPr>
            <a:r>
              <a:rPr lang="en-US" sz="1200" b="0" dirty="0" smtClean="0"/>
              <a:t>On the </a:t>
            </a:r>
            <a:r>
              <a:rPr lang="en-US" sz="1200" b="1" dirty="0" smtClean="0"/>
              <a:t>Insert </a:t>
            </a:r>
            <a:r>
              <a:rPr lang="en-US" sz="1200" b="0" dirty="0" smtClean="0"/>
              <a:t>tab, in the </a:t>
            </a:r>
            <a:r>
              <a:rPr lang="en-US" sz="1200" b="1" dirty="0" smtClean="0"/>
              <a:t>Illustrations </a:t>
            </a:r>
            <a:r>
              <a:rPr lang="en-US" sz="1200" b="0" baseline="0" dirty="0" smtClean="0"/>
              <a:t>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Rectangle</a:t>
            </a:r>
            <a:r>
              <a:rPr lang="en-US" sz="1200" b="0" baseline="0" dirty="0" smtClean="0"/>
              <a:t> (first option from the left). On the slide, d</a:t>
            </a:r>
            <a:r>
              <a:rPr lang="en-US" sz="1200" b="0" dirty="0" smtClean="0"/>
              <a:t>rag</a:t>
            </a:r>
            <a:r>
              <a:rPr lang="en-US" sz="1200" b="0" baseline="0" dirty="0" smtClean="0"/>
              <a:t> to draw a rectangle.</a:t>
            </a:r>
            <a:endParaRPr lang="en-US" sz="1200" b="0" dirty="0" smtClean="0"/>
          </a:p>
          <a:p>
            <a:pPr marL="228600" indent="-228600">
              <a:buFont typeface="+mj-lt"/>
              <a:buAutoNum type="arabicPeriod"/>
            </a:pPr>
            <a:r>
              <a:rPr lang="en-US" sz="1200" dirty="0" smtClean="0"/>
              <a:t>Select</a:t>
            </a:r>
            <a:r>
              <a:rPr lang="en-US" sz="1200" baseline="0" dirty="0" smtClean="0"/>
              <a:t> the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 </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Height</a:t>
            </a:r>
            <a:r>
              <a:rPr lang="en-US" sz="1200" baseline="0" dirty="0" smtClean="0"/>
              <a:t> box, enter </a:t>
            </a:r>
            <a:r>
              <a:rPr lang="en-US" sz="1200" b="1" baseline="0" dirty="0" smtClean="0"/>
              <a:t>0.75”</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7.42”</a:t>
            </a:r>
            <a:r>
              <a:rPr lang="en-US" sz="1200" baseline="0" dirty="0" smtClean="0"/>
              <a:t>.</a:t>
            </a:r>
          </a:p>
          <a:p>
            <a:pPr marL="228600" indent="-228600">
              <a:buFont typeface="+mj-lt"/>
              <a:buAutoNum type="arabicPeriod"/>
            </a:pPr>
            <a:r>
              <a:rPr lang="en-US" sz="1200" i="0" baseline="0" dirty="0" smtClean="0"/>
              <a:t>Drag the rectangle above the middle of the slide, and then align the right edge with the right edge of the slide.</a:t>
            </a:r>
          </a:p>
          <a:p>
            <a:pPr marL="228600" indent="-228600">
              <a:buFont typeface="+mj-lt"/>
              <a:buAutoNum type="arabicPeriod"/>
            </a:pPr>
            <a:r>
              <a:rPr lang="en-US" sz="1200" baseline="0" dirty="0" smtClean="0"/>
              <a:t>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aseline="0" dirty="0" smtClean="0"/>
              <a:t>, and then under </a:t>
            </a:r>
            <a:r>
              <a:rPr lang="en-US" sz="1200" b="1" baseline="0" dirty="0" smtClean="0"/>
              <a:t>Reflection</a:t>
            </a:r>
            <a:r>
              <a:rPr lang="en-US" sz="1200" baseline="0" dirty="0" smtClean="0"/>
              <a:t> </a:t>
            </a:r>
            <a:r>
              <a:rPr lang="en-US" sz="1200" b="1" baseline="0" dirty="0" smtClean="0"/>
              <a:t>Variations</a:t>
            </a:r>
            <a:r>
              <a:rPr lang="en-US" sz="1200" baseline="0" dirty="0" smtClean="0"/>
              <a:t> click </a:t>
            </a:r>
            <a:r>
              <a:rPr lang="en-US" sz="1200" b="1" baseline="0" dirty="0" smtClean="0"/>
              <a:t>Tight</a:t>
            </a:r>
            <a:r>
              <a:rPr lang="en-US" sz="1200" baseline="0" dirty="0" smtClean="0"/>
              <a:t> </a:t>
            </a:r>
            <a:r>
              <a:rPr lang="en-US" sz="1200" b="1" baseline="0" dirty="0" smtClean="0"/>
              <a:t>Reflection, touching</a:t>
            </a:r>
            <a:r>
              <a:rPr lang="en-US" sz="1200" baseline="0" dirty="0" smtClean="0"/>
              <a:t>.</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Home</a:t>
            </a:r>
            <a:r>
              <a:rPr lang="en-US" sz="1200" b="0" baseline="0" dirty="0" smtClean="0"/>
              <a:t> tab, in the bottom right corner of the </a:t>
            </a:r>
            <a:r>
              <a:rPr lang="en-US" sz="1200" b="1" baseline="0" dirty="0" smtClean="0"/>
              <a:t>Drawing</a:t>
            </a:r>
            <a:r>
              <a:rPr lang="en-US" sz="1200" b="0" baseline="0" dirty="0" smtClean="0"/>
              <a:t> group, click the </a:t>
            </a:r>
            <a:r>
              <a:rPr lang="en-US" sz="1200" b="1" baseline="0" dirty="0" smtClean="0"/>
              <a:t>Format Shape</a:t>
            </a:r>
            <a:r>
              <a:rPr lang="en-US" sz="1200" b="0" baseline="0" dirty="0" smtClean="0"/>
              <a:t> dialog box launcher.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Direction</a:t>
            </a:r>
            <a:r>
              <a:rPr lang="en-US" sz="1200" b="0" baseline="0" dirty="0" smtClean="0"/>
              <a:t> list, select </a:t>
            </a:r>
            <a:r>
              <a:rPr lang="en-US" sz="1200" b="1" baseline="0" dirty="0" smtClean="0"/>
              <a:t>Linear</a:t>
            </a:r>
            <a:r>
              <a:rPr lang="en-US" sz="1200" b="0" baseline="0" dirty="0" smtClean="0"/>
              <a:t> </a:t>
            </a:r>
            <a:r>
              <a:rPr lang="en-US" sz="1200" b="1" baseline="0" dirty="0" smtClean="0"/>
              <a:t>Up </a:t>
            </a:r>
            <a:r>
              <a:rPr lang="en-US" sz="1200" b="0" baseline="0" dirty="0" smtClean="0"/>
              <a:t>(second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endParaRPr lang="en-US" sz="1200" b="0" baseline="0" dirty="0" smtClean="0"/>
          </a:p>
          <a:p>
            <a:pPr marL="342900" lvl="0" indent="-3429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a:t>
            </a:r>
            <a:r>
              <a:rPr lang="en-US" sz="1200" b="0" kern="1200" dirty="0" smtClean="0">
                <a:solidFill>
                  <a:schemeClr val="tx1"/>
                </a:solidFill>
                <a:latin typeface="+mn-lt"/>
                <a:ea typeface="+mn-ea"/>
                <a:cs typeface="+mn-cs"/>
              </a:rPr>
              <a:t> 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Blue, Accent 1, Lighter 40%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(fourth row, fifth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a:t>
            </a:r>
            <a:r>
              <a:rPr lang="en-US" sz="1200" b="0" kern="1200" baseline="0" dirty="0" smtClean="0">
                <a:solidFill>
                  <a:schemeClr val="tx1"/>
                </a:solidFill>
                <a:latin typeface="+mn-lt"/>
                <a:ea typeface="+mn-ea"/>
                <a:cs typeface="+mn-cs"/>
              </a:rPr>
              <a:t>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26%</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 </a:t>
            </a:r>
            <a:r>
              <a:rPr lang="en-US" sz="1200" b="0" kern="1200" dirty="0" smtClean="0">
                <a:solidFill>
                  <a:schemeClr val="tx1"/>
                </a:solidFill>
                <a:latin typeface="+mn-lt"/>
                <a:ea typeface="+mn-ea"/>
                <a:cs typeface="+mn-cs"/>
              </a:rPr>
              <a:t>(second row,</a:t>
            </a:r>
            <a:r>
              <a:rPr lang="en-US" sz="1200" b="0" kern="1200" baseline="0" dirty="0" smtClean="0">
                <a:solidFill>
                  <a:schemeClr val="tx1"/>
                </a:solidFill>
                <a:latin typeface="+mn-lt"/>
                <a:ea typeface="+mn-ea"/>
                <a:cs typeface="+mn-cs"/>
              </a:rPr>
              <a:t> first option from the left).</a:t>
            </a:r>
            <a:endParaRPr lang="en-US" sz="1200" baseline="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80%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a:t>
            </a:r>
            <a:r>
              <a:rPr lang="en-US" sz="1200" b="1" kern="1200" baseline="0" dirty="0" smtClean="0">
                <a:solidFill>
                  <a:schemeClr val="tx1"/>
                </a:solidFill>
                <a:latin typeface="+mn-lt"/>
                <a:ea typeface="+mn-ea"/>
                <a:cs typeface="+mn-cs"/>
              </a:rPr>
              <a:t> Text 1, Lighter 50% </a:t>
            </a:r>
            <a:r>
              <a:rPr lang="en-US" sz="1200" b="0" kern="1200" baseline="0" dirty="0" smtClean="0">
                <a:solidFill>
                  <a:schemeClr val="tx1"/>
                </a:solidFill>
                <a:latin typeface="+mn-lt"/>
                <a:ea typeface="+mn-ea"/>
                <a:cs typeface="+mn-cs"/>
              </a:rPr>
              <a:t>(second row, second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35% </a:t>
            </a:r>
            <a:r>
              <a:rPr lang="en-US" sz="1200" b="0" kern="1200" dirty="0" smtClean="0">
                <a:solidFill>
                  <a:schemeClr val="tx1"/>
                </a:solidFill>
                <a:latin typeface="+mn-lt"/>
                <a:ea typeface="+mn-ea"/>
                <a:cs typeface="+mn-cs"/>
              </a:rPr>
              <a:t>(fifth</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row,</a:t>
            </a:r>
            <a:r>
              <a:rPr lang="en-US" sz="1200" b="0" kern="1200" baseline="0" dirty="0" smtClean="0">
                <a:solidFill>
                  <a:schemeClr val="tx1"/>
                </a:solidFill>
                <a:latin typeface="+mn-lt"/>
                <a:ea typeface="+mn-ea"/>
                <a:cs typeface="+mn-cs"/>
              </a:rPr>
              <a:t> first option from the left).</a:t>
            </a:r>
            <a:endParaRPr lang="en-US" sz="1200" baseline="0" dirty="0" smtClean="0"/>
          </a:p>
          <a:p>
            <a:pPr marL="22860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pane, select </a:t>
            </a:r>
            <a:r>
              <a:rPr lang="en-US" sz="1200" b="1" kern="1200" baseline="0" dirty="0" smtClean="0">
                <a:solidFill>
                  <a:schemeClr val="tx1"/>
                </a:solidFill>
                <a:latin typeface="+mn-lt"/>
                <a:ea typeface="+mn-ea"/>
                <a:cs typeface="+mn-cs"/>
              </a:rPr>
              <a:t>No</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a:t>
            </a:r>
          </a:p>
          <a:p>
            <a:pPr marL="228600" indent="-228600">
              <a:buFont typeface="+mj-lt"/>
              <a:buAutoNum type="arabicPeriod"/>
            </a:pPr>
            <a:r>
              <a:rPr lang="en-US" sz="1200" b="0" kern="1200" baseline="0" dirty="0" smtClean="0">
                <a:solidFill>
                  <a:schemeClr val="tx1"/>
                </a:solidFill>
                <a:latin typeface="+mn-lt"/>
                <a:ea typeface="+mn-ea"/>
                <a:cs typeface="+mn-cs"/>
              </a:rPr>
              <a:t>Also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pane, click the button next to </a:t>
            </a:r>
            <a:r>
              <a:rPr lang="en-US" sz="1200" b="1" kern="1200" baseline="0" dirty="0" smtClean="0">
                <a:solidFill>
                  <a:schemeClr val="tx1"/>
                </a:solidFill>
                <a:latin typeface="+mn-lt"/>
                <a:ea typeface="+mn-ea"/>
                <a:cs typeface="+mn-cs"/>
              </a:rPr>
              <a:t>Presets</a:t>
            </a:r>
            <a:r>
              <a:rPr lang="en-US" sz="1200" b="0" kern="1200" baseline="0" dirty="0" smtClean="0">
                <a:solidFill>
                  <a:schemeClr val="tx1"/>
                </a:solidFill>
                <a:latin typeface="+mn-lt"/>
                <a:ea typeface="+mn-ea"/>
                <a:cs typeface="+mn-cs"/>
              </a:rPr>
              <a:t>, under </a:t>
            </a:r>
            <a:r>
              <a:rPr lang="en-US" sz="1200" b="1" kern="1200" baseline="0" dirty="0" smtClean="0">
                <a:solidFill>
                  <a:schemeClr val="tx1"/>
                </a:solidFill>
                <a:latin typeface="+mn-lt"/>
                <a:ea typeface="+mn-ea"/>
                <a:cs typeface="+mn-cs"/>
              </a:rPr>
              <a:t>Outer</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Offset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Center</a:t>
            </a:r>
            <a:r>
              <a:rPr lang="en-US" sz="1200" b="0" kern="1200" baseline="0" dirty="0" smtClean="0">
                <a:solidFill>
                  <a:schemeClr val="tx1"/>
                </a:solidFill>
                <a:latin typeface="+mn-lt"/>
                <a:ea typeface="+mn-ea"/>
                <a:cs typeface="+mn-cs"/>
              </a:rPr>
              <a:t>, and then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60%</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102%</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Blur</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 pt</a:t>
            </a:r>
            <a:r>
              <a:rPr lang="en-US" sz="1200" b="0" kern="1200" baseline="0" dirty="0" smtClean="0">
                <a:solidFill>
                  <a:schemeClr val="tx1"/>
                </a:solidFill>
                <a:latin typeface="+mn-lt"/>
                <a:ea typeface="+mn-ea"/>
                <a:cs typeface="+mn-cs"/>
              </a:rPr>
              <a:t>.</a:t>
            </a:r>
          </a:p>
          <a:p>
            <a:pPr marL="685800" lvl="1"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0</a:t>
            </a:r>
            <a:r>
              <a:rPr lang="en-US" sz="1200" b="1" kern="1200" dirty="0" smtClean="0">
                <a:solidFill>
                  <a:schemeClr val="tx1"/>
                </a:solidFill>
                <a:latin typeface="+mn-lt"/>
                <a:ea typeface="+mn-ea"/>
                <a:cs typeface="Arial"/>
              </a:rPr>
              <a:t>°</a:t>
            </a:r>
          </a:p>
          <a:p>
            <a:pPr marL="685800" lvl="1" indent="-228600">
              <a:buFont typeface="Arial" pitchFamily="34" charset="0"/>
              <a:buChar char="•"/>
            </a:pPr>
            <a:r>
              <a:rPr lang="en-US" sz="1200" b="0" kern="1200" dirty="0" smtClean="0">
                <a:solidFill>
                  <a:schemeClr val="tx1"/>
                </a:solidFill>
                <a:latin typeface="+mn-lt"/>
                <a:ea typeface="+mn-ea"/>
                <a:cs typeface="Arial"/>
              </a:rPr>
              <a:t>In the </a:t>
            </a:r>
            <a:r>
              <a:rPr lang="en-US" sz="1200" b="1" kern="1200" dirty="0" smtClean="0">
                <a:solidFill>
                  <a:schemeClr val="tx1"/>
                </a:solidFill>
                <a:latin typeface="+mn-lt"/>
                <a:ea typeface="+mn-ea"/>
                <a:cs typeface="Arial"/>
              </a:rPr>
              <a:t>Distance</a:t>
            </a:r>
            <a:r>
              <a:rPr lang="en-US" sz="1200" b="0" kern="1200" baseline="0" dirty="0" smtClean="0">
                <a:solidFill>
                  <a:schemeClr val="tx1"/>
                </a:solidFill>
                <a:latin typeface="+mn-lt"/>
                <a:ea typeface="+mn-ea"/>
                <a:cs typeface="Arial"/>
              </a:rPr>
              <a:t> box, enter </a:t>
            </a:r>
            <a:r>
              <a:rPr lang="en-US" sz="1200" b="1" kern="1200" baseline="0" dirty="0" smtClean="0">
                <a:solidFill>
                  <a:schemeClr val="tx1"/>
                </a:solidFill>
                <a:latin typeface="+mn-lt"/>
                <a:ea typeface="+mn-ea"/>
                <a:cs typeface="Arial"/>
              </a:rPr>
              <a:t>0 pt</a:t>
            </a:r>
            <a:r>
              <a:rPr lang="en-US" sz="1200" b="0" kern="1200" baseline="0" dirty="0" smtClean="0">
                <a:solidFill>
                  <a:schemeClr val="tx1"/>
                </a:solidFill>
                <a:latin typeface="+mn-lt"/>
                <a:ea typeface="+mn-ea"/>
                <a:cs typeface="Arial"/>
              </a:rPr>
              <a:t>.</a:t>
            </a:r>
            <a:endParaRPr lang="en-US" sz="1200" dirty="0" smtClean="0"/>
          </a:p>
          <a:p>
            <a:pPr marL="228600" indent="-228600">
              <a:buFont typeface="+mj-lt"/>
              <a:buAutoNum type="arabicPeriod"/>
            </a:pPr>
            <a:r>
              <a:rPr lang="en-US" sz="1200" dirty="0" smtClean="0"/>
              <a:t>On the slide, select the rectangle. 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p>
          <a:p>
            <a:pPr marL="228600" indent="-228600">
              <a:buFont typeface="+mj-lt"/>
              <a:buAutoNum type="arabicPeriod"/>
            </a:pPr>
            <a:r>
              <a:rPr lang="en-US" sz="1200" baseline="0" dirty="0" smtClean="0"/>
              <a:t>Select the second, duplicate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0" baseline="0" dirty="0" smtClean="0"/>
              <a:t>,</a:t>
            </a:r>
            <a:r>
              <a:rPr lang="en-US" sz="1200" baseline="0" dirty="0" smtClean="0"/>
              <a:t> and then click </a:t>
            </a:r>
            <a:r>
              <a:rPr lang="en-US" sz="1200" b="1" baseline="0" dirty="0" smtClean="0"/>
              <a:t>No</a:t>
            </a:r>
            <a:r>
              <a:rPr lang="en-US" sz="1200" baseline="0" dirty="0" smtClean="0"/>
              <a:t> </a:t>
            </a:r>
            <a:r>
              <a:rPr lang="en-US" sz="1200" b="1" baseline="0" dirty="0" smtClean="0"/>
              <a:t>Reflection</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the button next to </a:t>
            </a:r>
            <a:r>
              <a:rPr lang="en-US" sz="1200" b="1" baseline="0" dirty="0" smtClean="0"/>
              <a:t>Direction</a:t>
            </a:r>
            <a:r>
              <a:rPr lang="en-US" sz="1200" b="0" baseline="0" dirty="0" smtClean="0"/>
              <a:t>, and then click </a:t>
            </a:r>
            <a:r>
              <a:rPr lang="en-US" sz="1200" b="1" baseline="0" dirty="0" smtClean="0"/>
              <a:t>Linear</a:t>
            </a:r>
            <a:r>
              <a:rPr lang="en-US" sz="1200" baseline="0" dirty="0" smtClean="0"/>
              <a:t> </a:t>
            </a:r>
            <a:r>
              <a:rPr lang="en-US" sz="1200" b="1" baseline="0" dirty="0" smtClean="0"/>
              <a:t>Down </a:t>
            </a:r>
            <a:r>
              <a:rPr lang="en-US" sz="1200" b="0" baseline="0" dirty="0" smtClean="0"/>
              <a:t>(first row, second option from the left)</a:t>
            </a:r>
            <a:r>
              <a:rPr lang="en-US" sz="1200" baseline="0" dirty="0" smtClean="0"/>
              <a:t>.</a:t>
            </a:r>
            <a:endParaRPr lang="en-US" sz="1200" dirty="0" smtClean="0"/>
          </a:p>
          <a:p>
            <a:pPr marL="228600" indent="-228600">
              <a:buFont typeface="+mj-lt"/>
              <a:buAutoNum type="arabicPeriod"/>
            </a:pPr>
            <a:r>
              <a:rPr lang="en-US" sz="1200" b="0" baseline="0" dirty="0" smtClean="0"/>
              <a:t>Also in the </a:t>
            </a:r>
            <a:r>
              <a:rPr lang="en-US" sz="1200" b="1" baseline="0" dirty="0" smtClean="0"/>
              <a:t>Format</a:t>
            </a:r>
            <a:r>
              <a:rPr lang="en-US" sz="1200" b="0" baseline="0" dirty="0" smtClean="0"/>
              <a:t> </a:t>
            </a:r>
            <a:r>
              <a:rPr lang="en-US" sz="1200" b="1" baseline="0" dirty="0" smtClean="0"/>
              <a:t>Shape</a:t>
            </a:r>
            <a:r>
              <a:rPr lang="en-US" sz="1200" b="0" baseline="0" dirty="0" smtClean="0"/>
              <a:t> dialog box, click </a:t>
            </a:r>
            <a:r>
              <a:rPr lang="en-US" sz="1200" b="1" baseline="0" dirty="0" smtClean="0"/>
              <a:t>Shadow</a:t>
            </a:r>
            <a:r>
              <a:rPr lang="en-US" sz="1200" b="0" baseline="0" dirty="0" smtClean="0"/>
              <a:t> in the left pane.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and then under </a:t>
            </a:r>
            <a:r>
              <a:rPr lang="en-US" sz="1200" b="1" baseline="0" dirty="0" smtClean="0"/>
              <a:t>No</a:t>
            </a:r>
            <a:r>
              <a:rPr lang="en-US" sz="1200" b="0" baseline="0" dirty="0" smtClean="0"/>
              <a:t> </a:t>
            </a:r>
            <a:r>
              <a:rPr lang="en-US" sz="1200" b="1" baseline="0" dirty="0" smtClean="0"/>
              <a:t>Shadow </a:t>
            </a:r>
            <a:r>
              <a:rPr lang="en-US" sz="1200" b="0" baseline="0" dirty="0" smtClean="0"/>
              <a:t>click </a:t>
            </a:r>
            <a:r>
              <a:rPr lang="en-US" sz="1200" b="1" baseline="0" dirty="0" smtClean="0"/>
              <a:t>No</a:t>
            </a:r>
            <a:r>
              <a:rPr lang="en-US" sz="1200" b="0" baseline="0" dirty="0" smtClean="0"/>
              <a:t> </a:t>
            </a:r>
            <a:r>
              <a:rPr lang="en-US" sz="1200" b="1" baseline="0" dirty="0" smtClean="0"/>
              <a:t>Shadow</a:t>
            </a:r>
            <a:r>
              <a:rPr lang="en-US" sz="1200" b="0" baseline="0" dirty="0" smtClean="0"/>
              <a:t>.</a:t>
            </a:r>
          </a:p>
          <a:p>
            <a:pPr marL="228600" indent="-228600">
              <a:buFont typeface="+mj-lt"/>
              <a:buAutoNum type="arabicPeriod"/>
            </a:pPr>
            <a:r>
              <a:rPr lang="en-US" sz="1200" b="0" baseline="0" dirty="0" smtClean="0"/>
              <a:t>On the slide, drag the second rectangle until it is directly on top of the first rectangle.</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press and hold CTRL, and then select both rectangles.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lvl="1" indent="-228600">
              <a:buFont typeface="+mj-lt"/>
              <a:buAutoNum type="arabicPeriod"/>
            </a:pPr>
            <a:r>
              <a:rPr lang="en-US" sz="1200" b="0" baseline="0" dirty="0" smtClean="0"/>
              <a:t>Click </a:t>
            </a:r>
            <a:r>
              <a:rPr lang="en-US" sz="1200" b="1" baseline="0" dirty="0" smtClean="0"/>
              <a:t>Align Selected Objects</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Center</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Middle</a:t>
            </a:r>
            <a:r>
              <a:rPr lang="en-US" sz="1200" b="0" baseline="0" dirty="0" smtClean="0"/>
              <a:t>. </a:t>
            </a:r>
          </a:p>
          <a:p>
            <a:pPr marL="228600" indent="-228600">
              <a:buFont typeface="+mj-lt"/>
              <a:buAutoNum type="arabicPeriod"/>
            </a:pPr>
            <a:endParaRPr lang="en-US" sz="1200" b="0" baseline="0" dirty="0" smtClean="0"/>
          </a:p>
          <a:p>
            <a:pPr marL="228600" indent="-228600">
              <a:buFont typeface="+mj-lt"/>
              <a:buAutoNum type="arabicPeriod"/>
            </a:pPr>
            <a:endParaRPr lang="en-US" sz="1200" dirty="0" smtClean="0"/>
          </a:p>
          <a:p>
            <a:pPr marL="228600" indent="-228600">
              <a:buFont typeface="+mj-lt"/>
              <a:buNone/>
            </a:pPr>
            <a:r>
              <a:rPr lang="en-US" sz="1200" dirty="0" smtClean="0"/>
              <a:t>To reproduce the first text effect on</a:t>
            </a:r>
            <a:r>
              <a:rPr lang="en-US" sz="1200" baseline="0" dirty="0" smtClean="0"/>
              <a:t> this slide, do the following:</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a:t>
            </a:r>
            <a:r>
              <a:rPr lang="en-US" sz="1200" b="0" baseline="0" dirty="0" smtClean="0"/>
              <a:t> </a:t>
            </a:r>
            <a:r>
              <a:rPr lang="en-US" sz="1200" b="1" baseline="0" dirty="0" smtClean="0"/>
              <a:t>Box</a:t>
            </a:r>
            <a:r>
              <a:rPr lang="en-US" sz="1200" b="0" baseline="0" dirty="0" smtClean="0"/>
              <a:t>. O</a:t>
            </a:r>
            <a:r>
              <a:rPr lang="en-US" sz="1200" baseline="0" dirty="0" smtClean="0"/>
              <a:t>n the slide, drag to draw a text box.</a:t>
            </a:r>
          </a:p>
          <a:p>
            <a:pPr marL="228600" indent="-228600">
              <a:buFont typeface="+mj-lt"/>
              <a:buAutoNum type="arabicPeriod"/>
            </a:pPr>
            <a:r>
              <a:rPr lang="en-US" sz="1200" baseline="0" dirty="0" smtClean="0"/>
              <a:t>Enter the first line of text on the slide, and then select the text. On the </a:t>
            </a:r>
            <a:r>
              <a:rPr lang="en-US" sz="1200" b="1" baseline="0" dirty="0" smtClean="0"/>
              <a:t>Home</a:t>
            </a:r>
            <a:r>
              <a:rPr lang="en-US" sz="1200" baseline="0" dirty="0" smtClean="0"/>
              <a:t> tab, in the </a:t>
            </a:r>
            <a:r>
              <a:rPr lang="en-US" sz="1200" b="1" baseline="0" dirty="0" smtClean="0"/>
              <a:t>Font</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list, select </a:t>
            </a:r>
            <a:r>
              <a:rPr lang="en-US" sz="1200" b="1" baseline="0" dirty="0" smtClean="0"/>
              <a:t>Trebuchet MS</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a:t>
            </a:r>
            <a:r>
              <a:rPr lang="en-US" sz="1200" b="1" baseline="0" dirty="0" smtClean="0"/>
              <a:t>Size</a:t>
            </a:r>
            <a:r>
              <a:rPr lang="en-US" sz="1200" baseline="0" dirty="0" smtClean="0"/>
              <a:t> box, enter </a:t>
            </a:r>
            <a:r>
              <a:rPr lang="en-US" sz="1200" b="1" baseline="0" dirty="0" smtClean="0"/>
              <a:t>26</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a:t>
            </a:r>
            <a:r>
              <a:rPr lang="en-US" sz="1200" b="1" baseline="0" dirty="0" smtClean="0"/>
              <a:t>Bold</a:t>
            </a:r>
            <a:r>
              <a:rPr lang="en-US" sz="1200" baseline="0" dirty="0" smtClean="0"/>
              <a:t>.</a:t>
            </a:r>
          </a:p>
          <a:p>
            <a:pPr marL="685800" lvl="1" indent="-228600">
              <a:buFont typeface="Arial" pitchFamily="34" charset="0"/>
              <a:buChar char="•"/>
            </a:pPr>
            <a:r>
              <a:rPr lang="en-US" sz="1200" baseline="0" dirty="0" smtClean="0"/>
              <a:t>Click the arrow next to </a:t>
            </a:r>
            <a:r>
              <a:rPr lang="en-US" sz="1200" b="1" baseline="0" dirty="0" smtClean="0"/>
              <a:t>Font</a:t>
            </a:r>
            <a:r>
              <a:rPr lang="en-US" sz="1200" baseline="0" dirty="0" smtClean="0"/>
              <a:t>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Black, Text 1, Lighter 25% </a:t>
            </a:r>
            <a:r>
              <a:rPr lang="en-US" sz="1200" baseline="0" dirty="0" smtClean="0"/>
              <a:t>(fourth row, second option from the left)</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a:t>
            </a:r>
            <a:r>
              <a:rPr lang="en-US" sz="1200" b="0" baseline="0" dirty="0" smtClean="0"/>
              <a:t> group, click </a:t>
            </a:r>
            <a:r>
              <a:rPr lang="en-US" sz="1200" b="1" baseline="0" dirty="0" smtClean="0"/>
              <a:t>Align</a:t>
            </a:r>
            <a:r>
              <a:rPr lang="en-US" sz="1200" b="0" baseline="0" dirty="0" smtClean="0"/>
              <a:t> </a:t>
            </a:r>
            <a:r>
              <a:rPr lang="en-US" sz="1200" b="1" baseline="0" dirty="0" smtClean="0"/>
              <a:t>Text</a:t>
            </a:r>
            <a:r>
              <a:rPr lang="en-US" sz="1200" b="0" baseline="0" dirty="0" smtClean="0"/>
              <a:t> </a:t>
            </a:r>
            <a:r>
              <a:rPr lang="en-US" sz="1200" b="1" baseline="0" dirty="0" smtClean="0"/>
              <a:t>Left</a:t>
            </a:r>
            <a:r>
              <a:rPr lang="en-US" sz="1200" b="0" baseline="0" dirty="0" smtClean="0"/>
              <a:t> to align the text left in the text box.</a:t>
            </a:r>
          </a:p>
          <a:p>
            <a:pPr marL="228600" indent="-228600">
              <a:buFont typeface="+mj-lt"/>
              <a:buAutoNum type="arabicPeriod"/>
            </a:pPr>
            <a:r>
              <a:rPr lang="en-US" sz="1200" b="0" baseline="0" dirty="0" smtClean="0"/>
              <a:t>On the slide, s</a:t>
            </a:r>
            <a:r>
              <a:rPr lang="en-US" sz="1200" b="0" dirty="0" smtClean="0"/>
              <a:t>elect</a:t>
            </a:r>
            <a:r>
              <a:rPr lang="en-US" sz="1200" b="0" baseline="0" dirty="0" smtClean="0"/>
              <a:t> the text box. Under </a:t>
            </a:r>
            <a:r>
              <a:rPr lang="en-US" sz="1200" b="1" baseline="0" dirty="0" smtClean="0"/>
              <a:t>Drawing</a:t>
            </a:r>
            <a:r>
              <a:rPr lang="en-US" sz="1200" b="0" baseline="0" dirty="0" smtClean="0"/>
              <a:t> </a:t>
            </a:r>
            <a:r>
              <a:rPr lang="en-US" sz="1200" b="1" baseline="0" dirty="0" smtClean="0"/>
              <a:t>Tools</a:t>
            </a:r>
            <a:r>
              <a:rPr lang="en-US" sz="1200" b="0" baseline="0" dirty="0" smtClean="0"/>
              <a:t>, on the </a:t>
            </a:r>
            <a:r>
              <a:rPr lang="en-US" sz="1200" b="1" baseline="0" dirty="0" smtClean="0"/>
              <a:t>Format</a:t>
            </a:r>
            <a:r>
              <a:rPr lang="en-US" sz="1200" b="0" baseline="0" dirty="0" smtClean="0"/>
              <a:t> tab, in the </a:t>
            </a:r>
            <a:r>
              <a:rPr lang="en-US" sz="1200" b="1" baseline="0" dirty="0" smtClean="0"/>
              <a:t>WordArt</a:t>
            </a:r>
            <a:r>
              <a:rPr lang="en-US" sz="1200" b="0" baseline="0" dirty="0" smtClean="0"/>
              <a:t> </a:t>
            </a:r>
            <a:r>
              <a:rPr lang="en-US" sz="1200" b="1" baseline="0" dirty="0" smtClean="0"/>
              <a:t>Styles</a:t>
            </a:r>
            <a:r>
              <a:rPr lang="en-US" sz="1200" b="0" baseline="0" dirty="0" smtClean="0"/>
              <a:t> group, click </a:t>
            </a:r>
            <a:r>
              <a:rPr lang="en-US" sz="1200" b="1" baseline="0" dirty="0" smtClean="0"/>
              <a:t>Text</a:t>
            </a:r>
            <a:r>
              <a:rPr lang="en-US" sz="1200" b="0" baseline="0" dirty="0" smtClean="0"/>
              <a:t> </a:t>
            </a:r>
            <a:r>
              <a:rPr lang="en-US" sz="1200" b="1" baseline="0" dirty="0" smtClean="0"/>
              <a:t>Effects</a:t>
            </a:r>
            <a:r>
              <a:rPr lang="en-US" sz="1200" b="0" baseline="0" dirty="0" smtClean="0"/>
              <a:t>, point to </a:t>
            </a:r>
            <a:r>
              <a:rPr lang="en-US" sz="1200" b="1" baseline="0" dirty="0" smtClean="0"/>
              <a:t>Shadow</a:t>
            </a:r>
            <a:r>
              <a:rPr lang="en-US" sz="1200" b="0" baseline="0" dirty="0" smtClean="0"/>
              <a:t>, and then click </a:t>
            </a:r>
            <a:r>
              <a:rPr lang="en-US" sz="1200" b="1" baseline="0" dirty="0" smtClean="0"/>
              <a:t>Shadow</a:t>
            </a:r>
            <a:r>
              <a:rPr lang="en-US" sz="1200" b="0" baseline="0" dirty="0" smtClean="0"/>
              <a:t> </a:t>
            </a:r>
            <a:r>
              <a:rPr lang="en-US" sz="1200" b="1" baseline="0" dirty="0" smtClean="0"/>
              <a:t>Options</a:t>
            </a:r>
            <a:r>
              <a:rPr lang="en-US" sz="1200" b="0" baseline="0" dirty="0" smtClean="0"/>
              <a:t>. In the </a:t>
            </a:r>
            <a:r>
              <a:rPr lang="en-US" sz="1200" b="1" baseline="0" dirty="0" smtClean="0"/>
              <a:t>Format</a:t>
            </a:r>
            <a:r>
              <a:rPr lang="en-US" sz="1200" b="0" baseline="0" dirty="0" smtClean="0"/>
              <a:t> </a:t>
            </a:r>
            <a:r>
              <a:rPr lang="en-US" sz="1200" b="1" baseline="0" dirty="0" smtClean="0"/>
              <a:t>Text</a:t>
            </a:r>
            <a:r>
              <a:rPr lang="en-US" sz="1200" b="0" baseline="0" dirty="0" smtClean="0"/>
              <a:t> </a:t>
            </a:r>
            <a:r>
              <a:rPr lang="en-US" sz="1200" b="1" baseline="0" dirty="0" smtClean="0"/>
              <a:t>Effects</a:t>
            </a:r>
            <a:r>
              <a:rPr lang="en-US" sz="1200" b="0" baseline="0" dirty="0" smtClean="0"/>
              <a:t> dialog box,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under </a:t>
            </a:r>
            <a:r>
              <a:rPr lang="en-US" sz="1200" b="1" baseline="0" dirty="0" smtClean="0"/>
              <a:t>Inner</a:t>
            </a:r>
            <a:r>
              <a:rPr lang="en-US" sz="1200" b="0" baseline="0" dirty="0" smtClean="0"/>
              <a:t> click </a:t>
            </a:r>
            <a:r>
              <a:rPr lang="en-US" sz="1200" b="1" baseline="0" dirty="0" smtClean="0"/>
              <a:t>Inside Diagonal Bottom Left </a:t>
            </a:r>
            <a:r>
              <a:rPr lang="en-US" sz="1200" b="0" baseline="0" dirty="0" smtClean="0"/>
              <a:t>(third row, first option from the left), and then do the following:</a:t>
            </a:r>
          </a:p>
          <a:p>
            <a:pPr marL="685800" lvl="1" indent="-228600">
              <a:buFont typeface="Arial" pitchFamily="34" charset="0"/>
              <a:buChar char="•"/>
            </a:pPr>
            <a:r>
              <a:rPr lang="en-US" sz="1200" b="0" baseline="0" dirty="0" smtClean="0"/>
              <a:t>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a:t>
            </a:r>
          </a:p>
          <a:p>
            <a:pPr marL="685800" lvl="1" indent="-228600">
              <a:buFont typeface="Arial" pitchFamily="34" charset="0"/>
              <a:buChar char="•"/>
            </a:pPr>
            <a:r>
              <a:rPr lang="en-US" sz="1200" b="0" baseline="0" dirty="0" smtClean="0"/>
              <a:t>In the </a:t>
            </a:r>
            <a:r>
              <a:rPr lang="en-US" sz="1200" b="1" baseline="0" dirty="0" smtClean="0"/>
              <a:t>Transparency</a:t>
            </a:r>
            <a:r>
              <a:rPr lang="en-US" sz="1200" b="0" baseline="0" dirty="0" smtClean="0"/>
              <a:t> box, enter </a:t>
            </a:r>
            <a:r>
              <a:rPr lang="en-US" sz="1200" b="1" baseline="0" dirty="0" smtClean="0"/>
              <a:t>21%</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Blur</a:t>
            </a:r>
            <a:r>
              <a:rPr lang="en-US" sz="1200" b="0" baseline="0" dirty="0" smtClean="0"/>
              <a:t> box, enter </a:t>
            </a:r>
            <a:r>
              <a:rPr lang="en-US" sz="1200" b="1" baseline="0" dirty="0" smtClean="0"/>
              <a:t>5 pt</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Angle</a:t>
            </a:r>
            <a:r>
              <a:rPr lang="en-US" sz="1200" b="0" baseline="0" dirty="0" smtClean="0"/>
              <a:t> box, enter </a:t>
            </a:r>
            <a:r>
              <a:rPr lang="en-US" sz="1200" b="1" baseline="0" dirty="0" smtClean="0"/>
              <a:t>90</a:t>
            </a:r>
            <a:r>
              <a:rPr lang="en-US" sz="1200" b="1" baseline="0" dirty="0" smtClean="0">
                <a:latin typeface="Arial"/>
                <a:cs typeface="Arial"/>
              </a:rPr>
              <a:t>°</a:t>
            </a:r>
            <a:r>
              <a:rPr lang="en-US" sz="1200" b="0" baseline="0" dirty="0" smtClean="0">
                <a:latin typeface="Arial"/>
                <a:cs typeface="Arial"/>
              </a:rPr>
              <a:t>.</a:t>
            </a:r>
          </a:p>
          <a:p>
            <a:pPr marL="685800" lvl="1" indent="-228600">
              <a:buFont typeface="Arial" pitchFamily="34" charset="0"/>
              <a:buChar char="•"/>
            </a:pPr>
            <a:r>
              <a:rPr lang="en-US" sz="1200" b="0" baseline="0" dirty="0" smtClean="0">
                <a:latin typeface="+mn-lt"/>
                <a:cs typeface="Arial"/>
              </a:rPr>
              <a:t>In the </a:t>
            </a:r>
            <a:r>
              <a:rPr lang="en-US" sz="1200" b="1" baseline="0" dirty="0" smtClean="0">
                <a:latin typeface="+mn-lt"/>
                <a:cs typeface="Arial"/>
              </a:rPr>
              <a:t>Distance</a:t>
            </a:r>
            <a:r>
              <a:rPr lang="en-US" sz="1200" b="0" baseline="0" dirty="0" smtClean="0">
                <a:latin typeface="+mn-lt"/>
                <a:cs typeface="Arial"/>
              </a:rPr>
              <a:t> box, enter </a:t>
            </a:r>
            <a:r>
              <a:rPr lang="en-US" sz="1200" b="1" baseline="0" dirty="0" smtClean="0">
                <a:latin typeface="+mn-lt"/>
                <a:cs typeface="Arial"/>
              </a:rPr>
              <a:t>4 pt</a:t>
            </a:r>
            <a:r>
              <a:rPr lang="en-US" sz="1200" b="0" baseline="0" dirty="0" smtClean="0">
                <a:latin typeface="+mn-lt"/>
                <a:cs typeface="Arial"/>
              </a:rPr>
              <a:t>.</a:t>
            </a:r>
            <a:endParaRPr lang="en-US" sz="1200" b="0" dirty="0" smtClean="0">
              <a:latin typeface="+mn-lt"/>
            </a:endParaRPr>
          </a:p>
          <a:p>
            <a:pPr marL="228600" indent="-228600">
              <a:buFont typeface="+mj-lt"/>
              <a:buAutoNum type="arabicPeriod"/>
            </a:pPr>
            <a:r>
              <a:rPr lang="en-US" sz="1200" dirty="0" smtClean="0"/>
              <a:t>On the slide, drag the text box on</a:t>
            </a:r>
            <a:r>
              <a:rPr lang="en-US" sz="1200" baseline="0" dirty="0" smtClean="0"/>
              <a:t>to the second (top) rectangle. </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animate the first shape and text effects on this slide, do the following:</a:t>
            </a:r>
          </a:p>
          <a:p>
            <a:pPr marL="228600" indent="-228600">
              <a:buFont typeface="+mj-lt"/>
              <a:buAutoNum type="arabicPeriod"/>
            </a:pPr>
            <a:r>
              <a:rPr lang="en-US" sz="1200" b="0" dirty="0" smtClean="0"/>
              <a:t>In the </a:t>
            </a:r>
            <a:r>
              <a:rPr lang="en-US" sz="1200" b="1" dirty="0" smtClean="0"/>
              <a:t>Selection and Visibility</a:t>
            </a:r>
            <a:r>
              <a:rPr lang="en-US" sz="1200" b="1" baseline="0" dirty="0" smtClean="0"/>
              <a:t> </a:t>
            </a:r>
            <a:r>
              <a:rPr lang="en-US" sz="1200" b="0" baseline="0" dirty="0" smtClean="0"/>
              <a:t>pane, select the third object in the list (the </a:t>
            </a:r>
            <a:r>
              <a:rPr lang="en-US" sz="1200" b="0" i="0" baseline="0" dirty="0" smtClean="0"/>
              <a:t>first </a:t>
            </a:r>
            <a:r>
              <a:rPr lang="en-US" sz="1200" b="0" baseline="0" dirty="0" smtClean="0"/>
              <a:t>rectangle you created). On the </a:t>
            </a:r>
            <a:r>
              <a:rPr lang="en-US" sz="1200" b="1" baseline="0" dirty="0" smtClean="0"/>
              <a:t>Animations</a:t>
            </a:r>
            <a:r>
              <a:rPr lang="en-US" sz="1200" b="0" baseline="0" dirty="0" smtClean="0"/>
              <a:t> tab, in the </a:t>
            </a:r>
            <a:r>
              <a:rPr lang="en-US" sz="1200" b="1" baseline="0" dirty="0" smtClean="0"/>
              <a:t>Advanced Animation</a:t>
            </a:r>
            <a:r>
              <a:rPr lang="en-US" sz="1200" b="0" baseline="0" dirty="0" smtClean="0"/>
              <a:t> group, click </a:t>
            </a:r>
            <a:r>
              <a:rPr lang="en-US" sz="1200" b="1" baseline="0" dirty="0" smtClean="0"/>
              <a:t>Add Animation</a:t>
            </a:r>
            <a:r>
              <a:rPr lang="en-US" sz="1200" b="0" baseline="0" dirty="0" smtClean="0"/>
              <a:t>,  and then under </a:t>
            </a:r>
            <a:r>
              <a:rPr lang="en-US" sz="1200" b="1" baseline="0" dirty="0" smtClean="0"/>
              <a:t>Entrance</a:t>
            </a:r>
            <a:r>
              <a:rPr lang="en-US" sz="1200" b="0" baseline="0" dirty="0" smtClean="0"/>
              <a:t> click </a:t>
            </a:r>
            <a:r>
              <a:rPr lang="en-US" sz="1200" b="1" baseline="0" dirty="0" smtClean="0"/>
              <a:t>Float In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Animation</a:t>
            </a:r>
            <a:r>
              <a:rPr lang="en-US" sz="1200" b="0" baseline="0" dirty="0" smtClean="0"/>
              <a:t> group, click </a:t>
            </a:r>
            <a:r>
              <a:rPr lang="en-US" sz="1200" b="1" baseline="0" dirty="0" smtClean="0"/>
              <a:t>Effect Options</a:t>
            </a:r>
            <a:r>
              <a:rPr lang="en-US" sz="1200" b="0" baseline="0" dirty="0" smtClean="0"/>
              <a:t>, and then click </a:t>
            </a:r>
            <a:r>
              <a:rPr lang="en-US" sz="1200" b="1" baseline="0" dirty="0" smtClean="0"/>
              <a:t>Float Down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Timing</a:t>
            </a:r>
            <a:r>
              <a:rPr lang="en-US" sz="1200" b="0" baseline="0" dirty="0" smtClean="0"/>
              <a:t> group,</a:t>
            </a:r>
            <a:r>
              <a:rPr lang="en-US" sz="1200" b="1" baseline="0" dirty="0" smtClean="0"/>
              <a:t> </a:t>
            </a:r>
            <a:r>
              <a:rPr lang="en-US" sz="1200" b="0" baseline="0" dirty="0" smtClean="0"/>
              <a:t>do the following:</a:t>
            </a:r>
          </a:p>
          <a:p>
            <a:pPr marL="685800" lvl="1" indent="-228600">
              <a:buFont typeface="Arial" pitchFamily="34" charset="0"/>
              <a:buChar char="•"/>
            </a:pPr>
            <a:r>
              <a:rPr lang="en-US" sz="1200" b="0" baseline="0" dirty="0" smtClean="0"/>
              <a:t>In the </a:t>
            </a:r>
            <a:r>
              <a:rPr lang="en-US" sz="1200" b="1" baseline="0" dirty="0" smtClean="0"/>
              <a:t>Start</a:t>
            </a:r>
            <a:r>
              <a:rPr lang="en-US" sz="1200" b="0" baseline="0" dirty="0" smtClean="0"/>
              <a:t> list, select </a:t>
            </a:r>
            <a:r>
              <a:rPr lang="en-US" sz="1200" b="1" baseline="0" dirty="0" smtClean="0"/>
              <a:t>With</a:t>
            </a:r>
            <a:r>
              <a:rPr lang="en-US" sz="1200" b="0" baseline="0" dirty="0" smtClean="0"/>
              <a:t> </a:t>
            </a:r>
            <a:r>
              <a:rPr lang="en-US" sz="1200" b="1" baseline="0" dirty="0" smtClean="0"/>
              <a:t>Previous</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Duration</a:t>
            </a:r>
            <a:r>
              <a:rPr lang="en-US" sz="1200" b="0" baseline="0" dirty="0" smtClean="0"/>
              <a:t> box, enter </a:t>
            </a:r>
            <a:r>
              <a:rPr lang="en-US" sz="1200" b="1" baseline="0" dirty="0" smtClean="0"/>
              <a:t>1.00 second</a:t>
            </a:r>
            <a:r>
              <a:rPr lang="en-US" sz="1200" b="0" baseline="0" dirty="0" smtClean="0"/>
              <a:t>.</a:t>
            </a:r>
            <a:endParaRPr lang="en-US" sz="1200" b="0" dirty="0" smtClean="0"/>
          </a:p>
          <a:p>
            <a:pPr marL="228600" indent="-228600">
              <a:buFont typeface="+mj-lt"/>
              <a:buAutoNum type="arabicPeriod"/>
            </a:pPr>
            <a:r>
              <a:rPr lang="en-US" sz="1200" dirty="0" smtClean="0"/>
              <a:t>In the </a:t>
            </a:r>
            <a:r>
              <a:rPr lang="en-US" sz="1200" b="1" dirty="0" smtClean="0"/>
              <a:t>Selection</a:t>
            </a:r>
            <a:r>
              <a:rPr lang="en-US" sz="1200" b="1" baseline="0" dirty="0" smtClean="0"/>
              <a:t> and Visibility </a:t>
            </a:r>
            <a:r>
              <a:rPr lang="en-US" sz="1200" baseline="0" dirty="0" smtClean="0"/>
              <a:t>pane, select the second object in the list (the second rectangle you created). 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p>
          <a:p>
            <a:pPr marL="228600" lvl="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do the following:</a:t>
            </a:r>
          </a:p>
          <a:p>
            <a:pPr marL="685800" lvl="1" indent="-228600">
              <a:buFont typeface="Arial" pitchFamily="34" charset="0"/>
              <a:buChar char="•"/>
            </a:pPr>
            <a:r>
              <a:rPr lang="en-US" sz="1200" dirty="0" smtClean="0"/>
              <a:t>In the </a:t>
            </a:r>
            <a:r>
              <a:rPr lang="en-US" sz="1200" b="1" dirty="0" smtClean="0"/>
              <a:t>Start</a:t>
            </a:r>
            <a:r>
              <a:rPr lang="en-US" sz="1200" dirty="0" smtClean="0"/>
              <a:t> list, select </a:t>
            </a:r>
            <a:r>
              <a:rPr lang="en-US" sz="1200" b="1" dirty="0" smtClean="0"/>
              <a:t>After</a:t>
            </a:r>
            <a:r>
              <a:rPr lang="en-US" sz="1200" dirty="0" smtClean="0"/>
              <a:t> </a:t>
            </a:r>
            <a:r>
              <a:rPr lang="en-US" sz="1200" b="1" dirty="0" smtClean="0"/>
              <a:t>Previous</a:t>
            </a:r>
            <a:r>
              <a:rPr lang="en-US" sz="1200" dirty="0" smtClean="0"/>
              <a:t>.</a:t>
            </a:r>
          </a:p>
          <a:p>
            <a:pPr marL="685800" lvl="1" indent="-228600">
              <a:buFont typeface="Arial" pitchFamily="34" charset="0"/>
              <a:buChar char="•"/>
            </a:pPr>
            <a:r>
              <a:rPr lang="en-US" sz="1200" dirty="0" smtClean="0"/>
              <a:t>In</a:t>
            </a:r>
            <a:r>
              <a:rPr lang="en-US" sz="1200" baseline="0" dirty="0" smtClean="0"/>
              <a:t>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AutoNum type="arabicPeriod"/>
            </a:pPr>
            <a:r>
              <a:rPr lang="en-US" sz="1200" dirty="0" smtClean="0"/>
              <a:t>In the </a:t>
            </a:r>
            <a:r>
              <a:rPr lang="en-US" sz="1200" b="1" dirty="0" smtClean="0"/>
              <a:t>Selection and Visibility </a:t>
            </a:r>
            <a:r>
              <a:rPr lang="en-US" sz="1200" dirty="0" smtClean="0"/>
              <a:t>pane, select the first object</a:t>
            </a:r>
            <a:r>
              <a:rPr lang="en-US" sz="1200" baseline="0" dirty="0" smtClean="0"/>
              <a:t> in the list (text box). On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Wipe</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From Top</a:t>
            </a:r>
            <a:r>
              <a:rPr lang="en-US" sz="1200" baseline="0" dirty="0" smtClean="0"/>
              <a:t>.</a:t>
            </a:r>
          </a:p>
          <a:p>
            <a:pPr marL="228600" lvl="0" indent="-228600">
              <a:buFont typeface="+mj-lt"/>
              <a:buAutoNum type="arabicPeriod"/>
            </a:pPr>
            <a:r>
              <a:rPr lang="en-US" sz="1200" baseline="0" dirty="0" smtClean="0"/>
              <a:t>Also on the Animations tab, in the Timing group, do the following:</a:t>
            </a:r>
          </a:p>
          <a:p>
            <a:pPr marL="685800" lvl="1" indent="-228600">
              <a:buFont typeface="Arial" pitchFamily="34" charset="0"/>
              <a:buChar char="•"/>
            </a:pPr>
            <a:r>
              <a:rPr lang="en-US" sz="1200" baseline="0" dirty="0" smtClean="0"/>
              <a:t>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a:t>
            </a:r>
            <a:r>
              <a:rPr lang="en-US" sz="1200" baseline="0" dirty="0" smtClean="0"/>
              <a:t> the other animated shapes and text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Press</a:t>
            </a:r>
            <a:r>
              <a:rPr lang="en-US" sz="1200" b="0" baseline="0" dirty="0" smtClean="0"/>
              <a:t> and hold CTRL, and then in the </a:t>
            </a:r>
            <a:r>
              <a:rPr lang="en-US" sz="1200" b="1" baseline="0" dirty="0" smtClean="0"/>
              <a:t>Selection and Visibility </a:t>
            </a:r>
            <a:r>
              <a:rPr lang="en-US" sz="1200" b="0" baseline="0" dirty="0" smtClean="0"/>
              <a:t>pane, select the two rectangles and the text box. </a:t>
            </a:r>
            <a:r>
              <a:rPr lang="en-US" sz="1200" dirty="0" smtClean="0"/>
              <a:t>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r>
              <a:rPr lang="en-US" sz="1200" b="0" dirty="0" smtClean="0"/>
              <a:t> </a:t>
            </a:r>
          </a:p>
          <a:p>
            <a:pPr marL="228600" indent="-228600">
              <a:buFont typeface="+mj-lt"/>
              <a:buAutoNum type="arabicPeriod"/>
            </a:pPr>
            <a:r>
              <a:rPr lang="en-US" sz="1200" b="0" baseline="0" dirty="0" smtClean="0"/>
              <a:t>With the second group of objects still selected on the slide, drag them under the first group of objects, aligning the right edge of the rectangles with the right edge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second group of objects still selected on the slide, o</a:t>
            </a:r>
            <a:r>
              <a:rPr lang="en-US" sz="1200" dirty="0" smtClean="0"/>
              <a:t>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third group of objects still selected on the slide, drag them under the second group of objects, aligning the right edge of the rectangles with the right edge of the slide.</a:t>
            </a:r>
            <a:r>
              <a:rPr lang="en-US" sz="1200" b="0" dirty="0" smtClean="0"/>
              <a:t> </a:t>
            </a:r>
          </a:p>
          <a:p>
            <a:pPr marL="228600" indent="-228600">
              <a:buFont typeface="+mj-lt"/>
              <a:buAutoNum type="arabicPeriod"/>
            </a:pPr>
            <a:r>
              <a:rPr lang="en-US" sz="1200" b="0" baseline="0" dirty="0" smtClean="0"/>
              <a:t>Click in the second and third duplicate text boxes and edit the text.</a:t>
            </a:r>
          </a:p>
          <a:p>
            <a:pPr marL="228600" indent="-228600">
              <a:buFont typeface="+mj-lt"/>
              <a:buAutoNum type="arabicPeriod"/>
            </a:pPr>
            <a:endParaRPr lang="en-US" sz="1200" b="0" baseline="0" dirty="0" smtClean="0"/>
          </a:p>
          <a:p>
            <a:endParaRPr lang="en-US" sz="1200" b="0" baseline="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50% </a:t>
            </a:r>
            <a:r>
              <a:rPr lang="en-US" sz="1200" b="0" kern="1200" dirty="0" smtClean="0">
                <a:solidFill>
                  <a:schemeClr val="tx1"/>
                </a:solidFill>
                <a:latin typeface="+mn-lt"/>
                <a:ea typeface="+mn-ea"/>
                <a:cs typeface="+mn-cs"/>
              </a:rPr>
              <a:t>(fifth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a:t>
            </a:r>
            <a:r>
              <a:rPr lang="en-US" sz="1200" kern="1200" smtClean="0">
                <a:solidFill>
                  <a:schemeClr val="tx1"/>
                </a:solidFill>
                <a:latin typeface="+mn-lt"/>
                <a:ea typeface="+mn-ea"/>
                <a:cs typeface="+mn-cs"/>
              </a:rPr>
              <a:t>the </a:t>
            </a:r>
            <a:r>
              <a:rPr lang="en-US" sz="1200" b="1" kern="1200" smtClean="0">
                <a:solidFill>
                  <a:schemeClr val="tx1"/>
                </a:solidFill>
                <a:latin typeface="+mn-lt"/>
                <a:ea typeface="+mn-ea"/>
                <a:cs typeface="+mn-cs"/>
              </a:rPr>
              <a:t>Position </a:t>
            </a:r>
            <a:r>
              <a:rPr lang="en-US" sz="1200" kern="1200" smtClean="0">
                <a:solidFill>
                  <a:schemeClr val="tx1"/>
                </a:solidFill>
                <a:latin typeface="+mn-lt"/>
                <a:ea typeface="+mn-ea"/>
                <a:cs typeface="+mn-cs"/>
              </a:rPr>
              <a:t>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5% </a:t>
            </a:r>
            <a:r>
              <a:rPr lang="en-US" sz="1200" b="0" kern="1200" dirty="0" smtClean="0">
                <a:solidFill>
                  <a:schemeClr val="tx1"/>
                </a:solidFill>
                <a:latin typeface="+mn-lt"/>
                <a:ea typeface="+mn-ea"/>
                <a:cs typeface="+mn-cs"/>
              </a:rPr>
              <a:t>(fifth row, second option from the left).</a:t>
            </a:r>
          </a:p>
          <a:p>
            <a:endParaRPr lang="en-US" sz="1200" b="1" dirty="0" smtClean="0"/>
          </a:p>
          <a:p>
            <a:endParaRPr lang="en-US" sz="1200" b="1"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425463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Rotating tubes with text</a:t>
            </a:r>
          </a:p>
          <a:p>
            <a:r>
              <a:rPr lang="en-US" sz="1400" dirty="0" smtClean="0"/>
              <a:t>(Intermediate)</a:t>
            </a:r>
          </a:p>
          <a:p>
            <a:endParaRPr lang="en-US" sz="1200" dirty="0" smtClean="0"/>
          </a:p>
          <a:p>
            <a:endParaRPr lang="en-US" sz="1200" dirty="0" smtClean="0"/>
          </a:p>
          <a:p>
            <a:pPr marL="228600" indent="-228600">
              <a:buFont typeface="+mj-lt"/>
              <a:buNone/>
            </a:pPr>
            <a:r>
              <a:rPr lang="en-US" sz="1200" dirty="0" smtClean="0"/>
              <a:t>To reproduce the first shape</a:t>
            </a:r>
            <a:r>
              <a:rPr lang="en-US" sz="1200" baseline="0" dirty="0" smtClean="0"/>
              <a:t> effect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b="0" dirty="0" smtClean="0"/>
          </a:p>
          <a:p>
            <a:pPr marL="228600" indent="-228600">
              <a:buFont typeface="+mj-lt"/>
              <a:buAutoNum type="arabicPeriod"/>
            </a:pPr>
            <a:r>
              <a:rPr lang="en-US" sz="1200" b="0" dirty="0" smtClean="0"/>
              <a:t>On the </a:t>
            </a:r>
            <a:r>
              <a:rPr lang="en-US" sz="1200" b="1" dirty="0" smtClean="0"/>
              <a:t>Insert </a:t>
            </a:r>
            <a:r>
              <a:rPr lang="en-US" sz="1200" b="0" dirty="0" smtClean="0"/>
              <a:t>tab, in the </a:t>
            </a:r>
            <a:r>
              <a:rPr lang="en-US" sz="1200" b="1" dirty="0" smtClean="0"/>
              <a:t>Illustrations </a:t>
            </a:r>
            <a:r>
              <a:rPr lang="en-US" sz="1200" b="0" baseline="0" dirty="0" smtClean="0"/>
              <a:t>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Rectangle</a:t>
            </a:r>
            <a:r>
              <a:rPr lang="en-US" sz="1200" b="0" baseline="0" dirty="0" smtClean="0"/>
              <a:t> (first option from the left). On the slide, d</a:t>
            </a:r>
            <a:r>
              <a:rPr lang="en-US" sz="1200" b="0" dirty="0" smtClean="0"/>
              <a:t>rag</a:t>
            </a:r>
            <a:r>
              <a:rPr lang="en-US" sz="1200" b="0" baseline="0" dirty="0" smtClean="0"/>
              <a:t> to draw a rectangle.</a:t>
            </a:r>
            <a:endParaRPr lang="en-US" sz="1200" b="0" dirty="0" smtClean="0"/>
          </a:p>
          <a:p>
            <a:pPr marL="228600" indent="-228600">
              <a:buFont typeface="+mj-lt"/>
              <a:buAutoNum type="arabicPeriod"/>
            </a:pPr>
            <a:r>
              <a:rPr lang="en-US" sz="1200" dirty="0" smtClean="0"/>
              <a:t>Select</a:t>
            </a:r>
            <a:r>
              <a:rPr lang="en-US" sz="1200" baseline="0" dirty="0" smtClean="0"/>
              <a:t> the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 </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Height</a:t>
            </a:r>
            <a:r>
              <a:rPr lang="en-US" sz="1200" baseline="0" dirty="0" smtClean="0"/>
              <a:t> box, enter </a:t>
            </a:r>
            <a:r>
              <a:rPr lang="en-US" sz="1200" b="1" baseline="0" dirty="0" smtClean="0"/>
              <a:t>0.75”</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7.42”</a:t>
            </a:r>
            <a:r>
              <a:rPr lang="en-US" sz="1200" baseline="0" dirty="0" smtClean="0"/>
              <a:t>.</a:t>
            </a:r>
          </a:p>
          <a:p>
            <a:pPr marL="228600" indent="-228600">
              <a:buFont typeface="+mj-lt"/>
              <a:buAutoNum type="arabicPeriod"/>
            </a:pPr>
            <a:r>
              <a:rPr lang="en-US" sz="1200" i="0" baseline="0" dirty="0" smtClean="0"/>
              <a:t>Drag the rectangle above the middle of the slide, and then align the right edge with the right edge of the slide.</a:t>
            </a:r>
          </a:p>
          <a:p>
            <a:pPr marL="228600" indent="-228600">
              <a:buFont typeface="+mj-lt"/>
              <a:buAutoNum type="arabicPeriod"/>
            </a:pPr>
            <a:r>
              <a:rPr lang="en-US" sz="1200" baseline="0" dirty="0" smtClean="0"/>
              <a:t>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aseline="0" dirty="0" smtClean="0"/>
              <a:t>, and then under </a:t>
            </a:r>
            <a:r>
              <a:rPr lang="en-US" sz="1200" b="1" baseline="0" dirty="0" smtClean="0"/>
              <a:t>Reflection</a:t>
            </a:r>
            <a:r>
              <a:rPr lang="en-US" sz="1200" baseline="0" dirty="0" smtClean="0"/>
              <a:t> </a:t>
            </a:r>
            <a:r>
              <a:rPr lang="en-US" sz="1200" b="1" baseline="0" dirty="0" smtClean="0"/>
              <a:t>Variations</a:t>
            </a:r>
            <a:r>
              <a:rPr lang="en-US" sz="1200" baseline="0" dirty="0" smtClean="0"/>
              <a:t> click </a:t>
            </a:r>
            <a:r>
              <a:rPr lang="en-US" sz="1200" b="1" baseline="0" dirty="0" smtClean="0"/>
              <a:t>Tight</a:t>
            </a:r>
            <a:r>
              <a:rPr lang="en-US" sz="1200" baseline="0" dirty="0" smtClean="0"/>
              <a:t> </a:t>
            </a:r>
            <a:r>
              <a:rPr lang="en-US" sz="1200" b="1" baseline="0" dirty="0" smtClean="0"/>
              <a:t>Reflection, touching</a:t>
            </a:r>
            <a:r>
              <a:rPr lang="en-US" sz="1200" baseline="0" dirty="0" smtClean="0"/>
              <a:t>.</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Home</a:t>
            </a:r>
            <a:r>
              <a:rPr lang="en-US" sz="1200" b="0" baseline="0" dirty="0" smtClean="0"/>
              <a:t> tab, in the bottom right corner of the </a:t>
            </a:r>
            <a:r>
              <a:rPr lang="en-US" sz="1200" b="1" baseline="0" dirty="0" smtClean="0"/>
              <a:t>Drawing</a:t>
            </a:r>
            <a:r>
              <a:rPr lang="en-US" sz="1200" b="0" baseline="0" dirty="0" smtClean="0"/>
              <a:t> group, click the </a:t>
            </a:r>
            <a:r>
              <a:rPr lang="en-US" sz="1200" b="1" baseline="0" dirty="0" smtClean="0"/>
              <a:t>Format Shape</a:t>
            </a:r>
            <a:r>
              <a:rPr lang="en-US" sz="1200" b="0" baseline="0" dirty="0" smtClean="0"/>
              <a:t> dialog box launcher.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Direction</a:t>
            </a:r>
            <a:r>
              <a:rPr lang="en-US" sz="1200" b="0" baseline="0" dirty="0" smtClean="0"/>
              <a:t> list, select </a:t>
            </a:r>
            <a:r>
              <a:rPr lang="en-US" sz="1200" b="1" baseline="0" dirty="0" smtClean="0"/>
              <a:t>Linear</a:t>
            </a:r>
            <a:r>
              <a:rPr lang="en-US" sz="1200" b="0" baseline="0" dirty="0" smtClean="0"/>
              <a:t> </a:t>
            </a:r>
            <a:r>
              <a:rPr lang="en-US" sz="1200" b="1" baseline="0" dirty="0" smtClean="0"/>
              <a:t>Up </a:t>
            </a:r>
            <a:r>
              <a:rPr lang="en-US" sz="1200" b="0" baseline="0" dirty="0" smtClean="0"/>
              <a:t>(second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endParaRPr lang="en-US" sz="1200" b="0" baseline="0" dirty="0" smtClean="0"/>
          </a:p>
          <a:p>
            <a:pPr marL="342900" lvl="0" indent="-3429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a:t>
            </a:r>
            <a:r>
              <a:rPr lang="en-US" sz="1200" b="0" kern="1200" dirty="0" smtClean="0">
                <a:solidFill>
                  <a:schemeClr val="tx1"/>
                </a:solidFill>
                <a:latin typeface="+mn-lt"/>
                <a:ea typeface="+mn-ea"/>
                <a:cs typeface="+mn-cs"/>
              </a:rPr>
              <a:t> 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Blue, Accent 1, Lighter 40%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(fourth row, fifth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a:t>
            </a:r>
            <a:r>
              <a:rPr lang="en-US" sz="1200" b="0" kern="1200" baseline="0" dirty="0" smtClean="0">
                <a:solidFill>
                  <a:schemeClr val="tx1"/>
                </a:solidFill>
                <a:latin typeface="+mn-lt"/>
                <a:ea typeface="+mn-ea"/>
                <a:cs typeface="+mn-cs"/>
              </a:rPr>
              <a:t>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26%</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 </a:t>
            </a:r>
            <a:r>
              <a:rPr lang="en-US" sz="1200" b="0" kern="1200" dirty="0" smtClean="0">
                <a:solidFill>
                  <a:schemeClr val="tx1"/>
                </a:solidFill>
                <a:latin typeface="+mn-lt"/>
                <a:ea typeface="+mn-ea"/>
                <a:cs typeface="+mn-cs"/>
              </a:rPr>
              <a:t>(second row,</a:t>
            </a:r>
            <a:r>
              <a:rPr lang="en-US" sz="1200" b="0" kern="1200" baseline="0" dirty="0" smtClean="0">
                <a:solidFill>
                  <a:schemeClr val="tx1"/>
                </a:solidFill>
                <a:latin typeface="+mn-lt"/>
                <a:ea typeface="+mn-ea"/>
                <a:cs typeface="+mn-cs"/>
              </a:rPr>
              <a:t> first option from the left).</a:t>
            </a:r>
            <a:endParaRPr lang="en-US" sz="1200" baseline="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80%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a:t>
            </a:r>
            <a:r>
              <a:rPr lang="en-US" sz="1200" b="1" kern="1200" baseline="0" dirty="0" smtClean="0">
                <a:solidFill>
                  <a:schemeClr val="tx1"/>
                </a:solidFill>
                <a:latin typeface="+mn-lt"/>
                <a:ea typeface="+mn-ea"/>
                <a:cs typeface="+mn-cs"/>
              </a:rPr>
              <a:t> Text 1, Lighter 50% </a:t>
            </a:r>
            <a:r>
              <a:rPr lang="en-US" sz="1200" b="0" kern="1200" baseline="0" dirty="0" smtClean="0">
                <a:solidFill>
                  <a:schemeClr val="tx1"/>
                </a:solidFill>
                <a:latin typeface="+mn-lt"/>
                <a:ea typeface="+mn-ea"/>
                <a:cs typeface="+mn-cs"/>
              </a:rPr>
              <a:t>(second row, second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35% </a:t>
            </a:r>
            <a:r>
              <a:rPr lang="en-US" sz="1200" b="0" kern="1200" dirty="0" smtClean="0">
                <a:solidFill>
                  <a:schemeClr val="tx1"/>
                </a:solidFill>
                <a:latin typeface="+mn-lt"/>
                <a:ea typeface="+mn-ea"/>
                <a:cs typeface="+mn-cs"/>
              </a:rPr>
              <a:t>(fifth</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row,</a:t>
            </a:r>
            <a:r>
              <a:rPr lang="en-US" sz="1200" b="0" kern="1200" baseline="0" dirty="0" smtClean="0">
                <a:solidFill>
                  <a:schemeClr val="tx1"/>
                </a:solidFill>
                <a:latin typeface="+mn-lt"/>
                <a:ea typeface="+mn-ea"/>
                <a:cs typeface="+mn-cs"/>
              </a:rPr>
              <a:t> first option from the left).</a:t>
            </a:r>
            <a:endParaRPr lang="en-US" sz="1200" baseline="0" dirty="0" smtClean="0"/>
          </a:p>
          <a:p>
            <a:pPr marL="22860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pane, select </a:t>
            </a:r>
            <a:r>
              <a:rPr lang="en-US" sz="1200" b="1" kern="1200" baseline="0" dirty="0" smtClean="0">
                <a:solidFill>
                  <a:schemeClr val="tx1"/>
                </a:solidFill>
                <a:latin typeface="+mn-lt"/>
                <a:ea typeface="+mn-ea"/>
                <a:cs typeface="+mn-cs"/>
              </a:rPr>
              <a:t>No</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a:t>
            </a:r>
          </a:p>
          <a:p>
            <a:pPr marL="228600" indent="-228600">
              <a:buFont typeface="+mj-lt"/>
              <a:buAutoNum type="arabicPeriod"/>
            </a:pPr>
            <a:r>
              <a:rPr lang="en-US" sz="1200" b="0" kern="1200" baseline="0" dirty="0" smtClean="0">
                <a:solidFill>
                  <a:schemeClr val="tx1"/>
                </a:solidFill>
                <a:latin typeface="+mn-lt"/>
                <a:ea typeface="+mn-ea"/>
                <a:cs typeface="+mn-cs"/>
              </a:rPr>
              <a:t>Also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pane, click the button next to </a:t>
            </a:r>
            <a:r>
              <a:rPr lang="en-US" sz="1200" b="1" kern="1200" baseline="0" dirty="0" smtClean="0">
                <a:solidFill>
                  <a:schemeClr val="tx1"/>
                </a:solidFill>
                <a:latin typeface="+mn-lt"/>
                <a:ea typeface="+mn-ea"/>
                <a:cs typeface="+mn-cs"/>
              </a:rPr>
              <a:t>Presets</a:t>
            </a:r>
            <a:r>
              <a:rPr lang="en-US" sz="1200" b="0" kern="1200" baseline="0" dirty="0" smtClean="0">
                <a:solidFill>
                  <a:schemeClr val="tx1"/>
                </a:solidFill>
                <a:latin typeface="+mn-lt"/>
                <a:ea typeface="+mn-ea"/>
                <a:cs typeface="+mn-cs"/>
              </a:rPr>
              <a:t>, under </a:t>
            </a:r>
            <a:r>
              <a:rPr lang="en-US" sz="1200" b="1" kern="1200" baseline="0" dirty="0" smtClean="0">
                <a:solidFill>
                  <a:schemeClr val="tx1"/>
                </a:solidFill>
                <a:latin typeface="+mn-lt"/>
                <a:ea typeface="+mn-ea"/>
                <a:cs typeface="+mn-cs"/>
              </a:rPr>
              <a:t>Outer</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Offset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Center</a:t>
            </a:r>
            <a:r>
              <a:rPr lang="en-US" sz="1200" b="0" kern="1200" baseline="0" dirty="0" smtClean="0">
                <a:solidFill>
                  <a:schemeClr val="tx1"/>
                </a:solidFill>
                <a:latin typeface="+mn-lt"/>
                <a:ea typeface="+mn-ea"/>
                <a:cs typeface="+mn-cs"/>
              </a:rPr>
              <a:t>, and then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60%</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102%</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Blur</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 pt</a:t>
            </a:r>
            <a:r>
              <a:rPr lang="en-US" sz="1200" b="0" kern="1200" baseline="0" dirty="0" smtClean="0">
                <a:solidFill>
                  <a:schemeClr val="tx1"/>
                </a:solidFill>
                <a:latin typeface="+mn-lt"/>
                <a:ea typeface="+mn-ea"/>
                <a:cs typeface="+mn-cs"/>
              </a:rPr>
              <a:t>.</a:t>
            </a:r>
          </a:p>
          <a:p>
            <a:pPr marL="685800" lvl="1"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0</a:t>
            </a:r>
            <a:r>
              <a:rPr lang="en-US" sz="1200" b="1" kern="1200" dirty="0" smtClean="0">
                <a:solidFill>
                  <a:schemeClr val="tx1"/>
                </a:solidFill>
                <a:latin typeface="+mn-lt"/>
                <a:ea typeface="+mn-ea"/>
                <a:cs typeface="Arial"/>
              </a:rPr>
              <a:t>°</a:t>
            </a:r>
          </a:p>
          <a:p>
            <a:pPr marL="685800" lvl="1" indent="-228600">
              <a:buFont typeface="Arial" pitchFamily="34" charset="0"/>
              <a:buChar char="•"/>
            </a:pPr>
            <a:r>
              <a:rPr lang="en-US" sz="1200" b="0" kern="1200" dirty="0" smtClean="0">
                <a:solidFill>
                  <a:schemeClr val="tx1"/>
                </a:solidFill>
                <a:latin typeface="+mn-lt"/>
                <a:ea typeface="+mn-ea"/>
                <a:cs typeface="Arial"/>
              </a:rPr>
              <a:t>In the </a:t>
            </a:r>
            <a:r>
              <a:rPr lang="en-US" sz="1200" b="1" kern="1200" dirty="0" smtClean="0">
                <a:solidFill>
                  <a:schemeClr val="tx1"/>
                </a:solidFill>
                <a:latin typeface="+mn-lt"/>
                <a:ea typeface="+mn-ea"/>
                <a:cs typeface="Arial"/>
              </a:rPr>
              <a:t>Distance</a:t>
            </a:r>
            <a:r>
              <a:rPr lang="en-US" sz="1200" b="0" kern="1200" baseline="0" dirty="0" smtClean="0">
                <a:solidFill>
                  <a:schemeClr val="tx1"/>
                </a:solidFill>
                <a:latin typeface="+mn-lt"/>
                <a:ea typeface="+mn-ea"/>
                <a:cs typeface="Arial"/>
              </a:rPr>
              <a:t> box, enter </a:t>
            </a:r>
            <a:r>
              <a:rPr lang="en-US" sz="1200" b="1" kern="1200" baseline="0" dirty="0" smtClean="0">
                <a:solidFill>
                  <a:schemeClr val="tx1"/>
                </a:solidFill>
                <a:latin typeface="+mn-lt"/>
                <a:ea typeface="+mn-ea"/>
                <a:cs typeface="Arial"/>
              </a:rPr>
              <a:t>0 pt</a:t>
            </a:r>
            <a:r>
              <a:rPr lang="en-US" sz="1200" b="0" kern="1200" baseline="0" dirty="0" smtClean="0">
                <a:solidFill>
                  <a:schemeClr val="tx1"/>
                </a:solidFill>
                <a:latin typeface="+mn-lt"/>
                <a:ea typeface="+mn-ea"/>
                <a:cs typeface="Arial"/>
              </a:rPr>
              <a:t>.</a:t>
            </a:r>
            <a:endParaRPr lang="en-US" sz="1200" dirty="0" smtClean="0"/>
          </a:p>
          <a:p>
            <a:pPr marL="228600" indent="-228600">
              <a:buFont typeface="+mj-lt"/>
              <a:buAutoNum type="arabicPeriod"/>
            </a:pPr>
            <a:r>
              <a:rPr lang="en-US" sz="1200" dirty="0" smtClean="0"/>
              <a:t>On the slide, select the rectangle. 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p>
          <a:p>
            <a:pPr marL="228600" indent="-228600">
              <a:buFont typeface="+mj-lt"/>
              <a:buAutoNum type="arabicPeriod"/>
            </a:pPr>
            <a:r>
              <a:rPr lang="en-US" sz="1200" baseline="0" dirty="0" smtClean="0"/>
              <a:t>Select the second, duplicate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0" baseline="0" dirty="0" smtClean="0"/>
              <a:t>,</a:t>
            </a:r>
            <a:r>
              <a:rPr lang="en-US" sz="1200" baseline="0" dirty="0" smtClean="0"/>
              <a:t> and then click </a:t>
            </a:r>
            <a:r>
              <a:rPr lang="en-US" sz="1200" b="1" baseline="0" dirty="0" smtClean="0"/>
              <a:t>No</a:t>
            </a:r>
            <a:r>
              <a:rPr lang="en-US" sz="1200" baseline="0" dirty="0" smtClean="0"/>
              <a:t> </a:t>
            </a:r>
            <a:r>
              <a:rPr lang="en-US" sz="1200" b="1" baseline="0" dirty="0" smtClean="0"/>
              <a:t>Reflection</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the button next to </a:t>
            </a:r>
            <a:r>
              <a:rPr lang="en-US" sz="1200" b="1" baseline="0" dirty="0" smtClean="0"/>
              <a:t>Direction</a:t>
            </a:r>
            <a:r>
              <a:rPr lang="en-US" sz="1200" b="0" baseline="0" dirty="0" smtClean="0"/>
              <a:t>, and then click </a:t>
            </a:r>
            <a:r>
              <a:rPr lang="en-US" sz="1200" b="1" baseline="0" dirty="0" smtClean="0"/>
              <a:t>Linear</a:t>
            </a:r>
            <a:r>
              <a:rPr lang="en-US" sz="1200" baseline="0" dirty="0" smtClean="0"/>
              <a:t> </a:t>
            </a:r>
            <a:r>
              <a:rPr lang="en-US" sz="1200" b="1" baseline="0" dirty="0" smtClean="0"/>
              <a:t>Down </a:t>
            </a:r>
            <a:r>
              <a:rPr lang="en-US" sz="1200" b="0" baseline="0" dirty="0" smtClean="0"/>
              <a:t>(first row, second option from the left)</a:t>
            </a:r>
            <a:r>
              <a:rPr lang="en-US" sz="1200" baseline="0" dirty="0" smtClean="0"/>
              <a:t>.</a:t>
            </a:r>
            <a:endParaRPr lang="en-US" sz="1200" dirty="0" smtClean="0"/>
          </a:p>
          <a:p>
            <a:pPr marL="228600" indent="-228600">
              <a:buFont typeface="+mj-lt"/>
              <a:buAutoNum type="arabicPeriod"/>
            </a:pPr>
            <a:r>
              <a:rPr lang="en-US" sz="1200" b="0" baseline="0" dirty="0" smtClean="0"/>
              <a:t>Also in the </a:t>
            </a:r>
            <a:r>
              <a:rPr lang="en-US" sz="1200" b="1" baseline="0" dirty="0" smtClean="0"/>
              <a:t>Format</a:t>
            </a:r>
            <a:r>
              <a:rPr lang="en-US" sz="1200" b="0" baseline="0" dirty="0" smtClean="0"/>
              <a:t> </a:t>
            </a:r>
            <a:r>
              <a:rPr lang="en-US" sz="1200" b="1" baseline="0" dirty="0" smtClean="0"/>
              <a:t>Shape</a:t>
            </a:r>
            <a:r>
              <a:rPr lang="en-US" sz="1200" b="0" baseline="0" dirty="0" smtClean="0"/>
              <a:t> dialog box, click </a:t>
            </a:r>
            <a:r>
              <a:rPr lang="en-US" sz="1200" b="1" baseline="0" dirty="0" smtClean="0"/>
              <a:t>Shadow</a:t>
            </a:r>
            <a:r>
              <a:rPr lang="en-US" sz="1200" b="0" baseline="0" dirty="0" smtClean="0"/>
              <a:t> in the left pane.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and then under </a:t>
            </a:r>
            <a:r>
              <a:rPr lang="en-US" sz="1200" b="1" baseline="0" dirty="0" smtClean="0"/>
              <a:t>No</a:t>
            </a:r>
            <a:r>
              <a:rPr lang="en-US" sz="1200" b="0" baseline="0" dirty="0" smtClean="0"/>
              <a:t> </a:t>
            </a:r>
            <a:r>
              <a:rPr lang="en-US" sz="1200" b="1" baseline="0" dirty="0" smtClean="0"/>
              <a:t>Shadow </a:t>
            </a:r>
            <a:r>
              <a:rPr lang="en-US" sz="1200" b="0" baseline="0" dirty="0" smtClean="0"/>
              <a:t>click </a:t>
            </a:r>
            <a:r>
              <a:rPr lang="en-US" sz="1200" b="1" baseline="0" dirty="0" smtClean="0"/>
              <a:t>No</a:t>
            </a:r>
            <a:r>
              <a:rPr lang="en-US" sz="1200" b="0" baseline="0" dirty="0" smtClean="0"/>
              <a:t> </a:t>
            </a:r>
            <a:r>
              <a:rPr lang="en-US" sz="1200" b="1" baseline="0" dirty="0" smtClean="0"/>
              <a:t>Shadow</a:t>
            </a:r>
            <a:r>
              <a:rPr lang="en-US" sz="1200" b="0" baseline="0" dirty="0" smtClean="0"/>
              <a:t>.</a:t>
            </a:r>
          </a:p>
          <a:p>
            <a:pPr marL="228600" indent="-228600">
              <a:buFont typeface="+mj-lt"/>
              <a:buAutoNum type="arabicPeriod"/>
            </a:pPr>
            <a:r>
              <a:rPr lang="en-US" sz="1200" b="0" baseline="0" dirty="0" smtClean="0"/>
              <a:t>On the slide, drag the second rectangle until it is directly on top of the first rectangle.</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press and hold CTRL, and then select both rectangles.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lvl="1" indent="-228600">
              <a:buFont typeface="+mj-lt"/>
              <a:buAutoNum type="arabicPeriod"/>
            </a:pPr>
            <a:r>
              <a:rPr lang="en-US" sz="1200" b="0" baseline="0" dirty="0" smtClean="0"/>
              <a:t>Click </a:t>
            </a:r>
            <a:r>
              <a:rPr lang="en-US" sz="1200" b="1" baseline="0" dirty="0" smtClean="0"/>
              <a:t>Align Selected Objects</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Center</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Middle</a:t>
            </a:r>
            <a:r>
              <a:rPr lang="en-US" sz="1200" b="0" baseline="0" dirty="0" smtClean="0"/>
              <a:t>. </a:t>
            </a:r>
          </a:p>
          <a:p>
            <a:pPr marL="228600" indent="-228600">
              <a:buFont typeface="+mj-lt"/>
              <a:buAutoNum type="arabicPeriod"/>
            </a:pPr>
            <a:endParaRPr lang="en-US" sz="1200" b="0" baseline="0" dirty="0" smtClean="0"/>
          </a:p>
          <a:p>
            <a:pPr marL="228600" indent="-228600">
              <a:buFont typeface="+mj-lt"/>
              <a:buAutoNum type="arabicPeriod"/>
            </a:pPr>
            <a:endParaRPr lang="en-US" sz="1200" dirty="0" smtClean="0"/>
          </a:p>
          <a:p>
            <a:pPr marL="228600" indent="-228600">
              <a:buFont typeface="+mj-lt"/>
              <a:buNone/>
            </a:pPr>
            <a:r>
              <a:rPr lang="en-US" sz="1200" dirty="0" smtClean="0"/>
              <a:t>To reproduce the first text effect on</a:t>
            </a:r>
            <a:r>
              <a:rPr lang="en-US" sz="1200" baseline="0" dirty="0" smtClean="0"/>
              <a:t> this slide, do the following:</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a:t>
            </a:r>
            <a:r>
              <a:rPr lang="en-US" sz="1200" b="0" baseline="0" dirty="0" smtClean="0"/>
              <a:t> </a:t>
            </a:r>
            <a:r>
              <a:rPr lang="en-US" sz="1200" b="1" baseline="0" dirty="0" smtClean="0"/>
              <a:t>Box</a:t>
            </a:r>
            <a:r>
              <a:rPr lang="en-US" sz="1200" b="0" baseline="0" dirty="0" smtClean="0"/>
              <a:t>. O</a:t>
            </a:r>
            <a:r>
              <a:rPr lang="en-US" sz="1200" baseline="0" dirty="0" smtClean="0"/>
              <a:t>n the slide, drag to draw a text box.</a:t>
            </a:r>
          </a:p>
          <a:p>
            <a:pPr marL="228600" indent="-228600">
              <a:buFont typeface="+mj-lt"/>
              <a:buAutoNum type="arabicPeriod"/>
            </a:pPr>
            <a:r>
              <a:rPr lang="en-US" sz="1200" baseline="0" dirty="0" smtClean="0"/>
              <a:t>Enter the first line of text on the slide, and then select the text. On the </a:t>
            </a:r>
            <a:r>
              <a:rPr lang="en-US" sz="1200" b="1" baseline="0" dirty="0" smtClean="0"/>
              <a:t>Home</a:t>
            </a:r>
            <a:r>
              <a:rPr lang="en-US" sz="1200" baseline="0" dirty="0" smtClean="0"/>
              <a:t> tab, in the </a:t>
            </a:r>
            <a:r>
              <a:rPr lang="en-US" sz="1200" b="1" baseline="0" dirty="0" smtClean="0"/>
              <a:t>Font</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list, select </a:t>
            </a:r>
            <a:r>
              <a:rPr lang="en-US" sz="1200" b="1" baseline="0" dirty="0" smtClean="0"/>
              <a:t>Trebuchet MS</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a:t>
            </a:r>
            <a:r>
              <a:rPr lang="en-US" sz="1200" b="1" baseline="0" dirty="0" smtClean="0"/>
              <a:t>Size</a:t>
            </a:r>
            <a:r>
              <a:rPr lang="en-US" sz="1200" baseline="0" dirty="0" smtClean="0"/>
              <a:t> box, enter </a:t>
            </a:r>
            <a:r>
              <a:rPr lang="en-US" sz="1200" b="1" baseline="0" dirty="0" smtClean="0"/>
              <a:t>26</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a:t>
            </a:r>
            <a:r>
              <a:rPr lang="en-US" sz="1200" b="1" baseline="0" dirty="0" smtClean="0"/>
              <a:t>Bold</a:t>
            </a:r>
            <a:r>
              <a:rPr lang="en-US" sz="1200" baseline="0" dirty="0" smtClean="0"/>
              <a:t>.</a:t>
            </a:r>
          </a:p>
          <a:p>
            <a:pPr marL="685800" lvl="1" indent="-228600">
              <a:buFont typeface="Arial" pitchFamily="34" charset="0"/>
              <a:buChar char="•"/>
            </a:pPr>
            <a:r>
              <a:rPr lang="en-US" sz="1200" baseline="0" dirty="0" smtClean="0"/>
              <a:t>Click the arrow next to </a:t>
            </a:r>
            <a:r>
              <a:rPr lang="en-US" sz="1200" b="1" baseline="0" dirty="0" smtClean="0"/>
              <a:t>Font</a:t>
            </a:r>
            <a:r>
              <a:rPr lang="en-US" sz="1200" baseline="0" dirty="0" smtClean="0"/>
              <a:t>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Black, Text 1, Lighter 25% </a:t>
            </a:r>
            <a:r>
              <a:rPr lang="en-US" sz="1200" baseline="0" dirty="0" smtClean="0"/>
              <a:t>(fourth row, second option from the left)</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a:t>
            </a:r>
            <a:r>
              <a:rPr lang="en-US" sz="1200" b="0" baseline="0" dirty="0" smtClean="0"/>
              <a:t> group, click </a:t>
            </a:r>
            <a:r>
              <a:rPr lang="en-US" sz="1200" b="1" baseline="0" dirty="0" smtClean="0"/>
              <a:t>Align</a:t>
            </a:r>
            <a:r>
              <a:rPr lang="en-US" sz="1200" b="0" baseline="0" dirty="0" smtClean="0"/>
              <a:t> </a:t>
            </a:r>
            <a:r>
              <a:rPr lang="en-US" sz="1200" b="1" baseline="0" dirty="0" smtClean="0"/>
              <a:t>Text</a:t>
            </a:r>
            <a:r>
              <a:rPr lang="en-US" sz="1200" b="0" baseline="0" dirty="0" smtClean="0"/>
              <a:t> </a:t>
            </a:r>
            <a:r>
              <a:rPr lang="en-US" sz="1200" b="1" baseline="0" dirty="0" smtClean="0"/>
              <a:t>Left</a:t>
            </a:r>
            <a:r>
              <a:rPr lang="en-US" sz="1200" b="0" baseline="0" dirty="0" smtClean="0"/>
              <a:t> to align the text left in the text box.</a:t>
            </a:r>
          </a:p>
          <a:p>
            <a:pPr marL="228600" indent="-228600">
              <a:buFont typeface="+mj-lt"/>
              <a:buAutoNum type="arabicPeriod"/>
            </a:pPr>
            <a:r>
              <a:rPr lang="en-US" sz="1200" b="0" baseline="0" dirty="0" smtClean="0"/>
              <a:t>On the slide, s</a:t>
            </a:r>
            <a:r>
              <a:rPr lang="en-US" sz="1200" b="0" dirty="0" smtClean="0"/>
              <a:t>elect</a:t>
            </a:r>
            <a:r>
              <a:rPr lang="en-US" sz="1200" b="0" baseline="0" dirty="0" smtClean="0"/>
              <a:t> the text box. Under </a:t>
            </a:r>
            <a:r>
              <a:rPr lang="en-US" sz="1200" b="1" baseline="0" dirty="0" smtClean="0"/>
              <a:t>Drawing</a:t>
            </a:r>
            <a:r>
              <a:rPr lang="en-US" sz="1200" b="0" baseline="0" dirty="0" smtClean="0"/>
              <a:t> </a:t>
            </a:r>
            <a:r>
              <a:rPr lang="en-US" sz="1200" b="1" baseline="0" dirty="0" smtClean="0"/>
              <a:t>Tools</a:t>
            </a:r>
            <a:r>
              <a:rPr lang="en-US" sz="1200" b="0" baseline="0" dirty="0" smtClean="0"/>
              <a:t>, on the </a:t>
            </a:r>
            <a:r>
              <a:rPr lang="en-US" sz="1200" b="1" baseline="0" dirty="0" smtClean="0"/>
              <a:t>Format</a:t>
            </a:r>
            <a:r>
              <a:rPr lang="en-US" sz="1200" b="0" baseline="0" dirty="0" smtClean="0"/>
              <a:t> tab, in the </a:t>
            </a:r>
            <a:r>
              <a:rPr lang="en-US" sz="1200" b="1" baseline="0" dirty="0" smtClean="0"/>
              <a:t>WordArt</a:t>
            </a:r>
            <a:r>
              <a:rPr lang="en-US" sz="1200" b="0" baseline="0" dirty="0" smtClean="0"/>
              <a:t> </a:t>
            </a:r>
            <a:r>
              <a:rPr lang="en-US" sz="1200" b="1" baseline="0" dirty="0" smtClean="0"/>
              <a:t>Styles</a:t>
            </a:r>
            <a:r>
              <a:rPr lang="en-US" sz="1200" b="0" baseline="0" dirty="0" smtClean="0"/>
              <a:t> group, click </a:t>
            </a:r>
            <a:r>
              <a:rPr lang="en-US" sz="1200" b="1" baseline="0" dirty="0" smtClean="0"/>
              <a:t>Text</a:t>
            </a:r>
            <a:r>
              <a:rPr lang="en-US" sz="1200" b="0" baseline="0" dirty="0" smtClean="0"/>
              <a:t> </a:t>
            </a:r>
            <a:r>
              <a:rPr lang="en-US" sz="1200" b="1" baseline="0" dirty="0" smtClean="0"/>
              <a:t>Effects</a:t>
            </a:r>
            <a:r>
              <a:rPr lang="en-US" sz="1200" b="0" baseline="0" dirty="0" smtClean="0"/>
              <a:t>, point to </a:t>
            </a:r>
            <a:r>
              <a:rPr lang="en-US" sz="1200" b="1" baseline="0" dirty="0" smtClean="0"/>
              <a:t>Shadow</a:t>
            </a:r>
            <a:r>
              <a:rPr lang="en-US" sz="1200" b="0" baseline="0" dirty="0" smtClean="0"/>
              <a:t>, and then click </a:t>
            </a:r>
            <a:r>
              <a:rPr lang="en-US" sz="1200" b="1" baseline="0" dirty="0" smtClean="0"/>
              <a:t>Shadow</a:t>
            </a:r>
            <a:r>
              <a:rPr lang="en-US" sz="1200" b="0" baseline="0" dirty="0" smtClean="0"/>
              <a:t> </a:t>
            </a:r>
            <a:r>
              <a:rPr lang="en-US" sz="1200" b="1" baseline="0" dirty="0" smtClean="0"/>
              <a:t>Options</a:t>
            </a:r>
            <a:r>
              <a:rPr lang="en-US" sz="1200" b="0" baseline="0" dirty="0" smtClean="0"/>
              <a:t>. In the </a:t>
            </a:r>
            <a:r>
              <a:rPr lang="en-US" sz="1200" b="1" baseline="0" dirty="0" smtClean="0"/>
              <a:t>Format</a:t>
            </a:r>
            <a:r>
              <a:rPr lang="en-US" sz="1200" b="0" baseline="0" dirty="0" smtClean="0"/>
              <a:t> </a:t>
            </a:r>
            <a:r>
              <a:rPr lang="en-US" sz="1200" b="1" baseline="0" dirty="0" smtClean="0"/>
              <a:t>Text</a:t>
            </a:r>
            <a:r>
              <a:rPr lang="en-US" sz="1200" b="0" baseline="0" dirty="0" smtClean="0"/>
              <a:t> </a:t>
            </a:r>
            <a:r>
              <a:rPr lang="en-US" sz="1200" b="1" baseline="0" dirty="0" smtClean="0"/>
              <a:t>Effects</a:t>
            </a:r>
            <a:r>
              <a:rPr lang="en-US" sz="1200" b="0" baseline="0" dirty="0" smtClean="0"/>
              <a:t> dialog box,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under </a:t>
            </a:r>
            <a:r>
              <a:rPr lang="en-US" sz="1200" b="1" baseline="0" dirty="0" smtClean="0"/>
              <a:t>Inner</a:t>
            </a:r>
            <a:r>
              <a:rPr lang="en-US" sz="1200" b="0" baseline="0" dirty="0" smtClean="0"/>
              <a:t> click </a:t>
            </a:r>
            <a:r>
              <a:rPr lang="en-US" sz="1200" b="1" baseline="0" dirty="0" smtClean="0"/>
              <a:t>Inside Diagonal Bottom Left </a:t>
            </a:r>
            <a:r>
              <a:rPr lang="en-US" sz="1200" b="0" baseline="0" dirty="0" smtClean="0"/>
              <a:t>(third row, first option from the left), and then do the following:</a:t>
            </a:r>
          </a:p>
          <a:p>
            <a:pPr marL="685800" lvl="1" indent="-228600">
              <a:buFont typeface="Arial" pitchFamily="34" charset="0"/>
              <a:buChar char="•"/>
            </a:pPr>
            <a:r>
              <a:rPr lang="en-US" sz="1200" b="0" baseline="0" dirty="0" smtClean="0"/>
              <a:t>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a:t>
            </a:r>
          </a:p>
          <a:p>
            <a:pPr marL="685800" lvl="1" indent="-228600">
              <a:buFont typeface="Arial" pitchFamily="34" charset="0"/>
              <a:buChar char="•"/>
            </a:pPr>
            <a:r>
              <a:rPr lang="en-US" sz="1200" b="0" baseline="0" dirty="0" smtClean="0"/>
              <a:t>In the </a:t>
            </a:r>
            <a:r>
              <a:rPr lang="en-US" sz="1200" b="1" baseline="0" dirty="0" smtClean="0"/>
              <a:t>Transparency</a:t>
            </a:r>
            <a:r>
              <a:rPr lang="en-US" sz="1200" b="0" baseline="0" dirty="0" smtClean="0"/>
              <a:t> box, enter </a:t>
            </a:r>
            <a:r>
              <a:rPr lang="en-US" sz="1200" b="1" baseline="0" dirty="0" smtClean="0"/>
              <a:t>21%</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Blur</a:t>
            </a:r>
            <a:r>
              <a:rPr lang="en-US" sz="1200" b="0" baseline="0" dirty="0" smtClean="0"/>
              <a:t> box, enter </a:t>
            </a:r>
            <a:r>
              <a:rPr lang="en-US" sz="1200" b="1" baseline="0" dirty="0" smtClean="0"/>
              <a:t>5 pt</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Angle</a:t>
            </a:r>
            <a:r>
              <a:rPr lang="en-US" sz="1200" b="0" baseline="0" dirty="0" smtClean="0"/>
              <a:t> box, enter </a:t>
            </a:r>
            <a:r>
              <a:rPr lang="en-US" sz="1200" b="1" baseline="0" dirty="0" smtClean="0"/>
              <a:t>90</a:t>
            </a:r>
            <a:r>
              <a:rPr lang="en-US" sz="1200" b="1" baseline="0" dirty="0" smtClean="0">
                <a:latin typeface="Arial"/>
                <a:cs typeface="Arial"/>
              </a:rPr>
              <a:t>°</a:t>
            </a:r>
            <a:r>
              <a:rPr lang="en-US" sz="1200" b="0" baseline="0" dirty="0" smtClean="0">
                <a:latin typeface="Arial"/>
                <a:cs typeface="Arial"/>
              </a:rPr>
              <a:t>.</a:t>
            </a:r>
          </a:p>
          <a:p>
            <a:pPr marL="685800" lvl="1" indent="-228600">
              <a:buFont typeface="Arial" pitchFamily="34" charset="0"/>
              <a:buChar char="•"/>
            </a:pPr>
            <a:r>
              <a:rPr lang="en-US" sz="1200" b="0" baseline="0" dirty="0" smtClean="0">
                <a:latin typeface="+mn-lt"/>
                <a:cs typeface="Arial"/>
              </a:rPr>
              <a:t>In the </a:t>
            </a:r>
            <a:r>
              <a:rPr lang="en-US" sz="1200" b="1" baseline="0" dirty="0" smtClean="0">
                <a:latin typeface="+mn-lt"/>
                <a:cs typeface="Arial"/>
              </a:rPr>
              <a:t>Distance</a:t>
            </a:r>
            <a:r>
              <a:rPr lang="en-US" sz="1200" b="0" baseline="0" dirty="0" smtClean="0">
                <a:latin typeface="+mn-lt"/>
                <a:cs typeface="Arial"/>
              </a:rPr>
              <a:t> box, enter </a:t>
            </a:r>
            <a:r>
              <a:rPr lang="en-US" sz="1200" b="1" baseline="0" dirty="0" smtClean="0">
                <a:latin typeface="+mn-lt"/>
                <a:cs typeface="Arial"/>
              </a:rPr>
              <a:t>4 pt</a:t>
            </a:r>
            <a:r>
              <a:rPr lang="en-US" sz="1200" b="0" baseline="0" dirty="0" smtClean="0">
                <a:latin typeface="+mn-lt"/>
                <a:cs typeface="Arial"/>
              </a:rPr>
              <a:t>.</a:t>
            </a:r>
            <a:endParaRPr lang="en-US" sz="1200" b="0" dirty="0" smtClean="0">
              <a:latin typeface="+mn-lt"/>
            </a:endParaRPr>
          </a:p>
          <a:p>
            <a:pPr marL="228600" indent="-228600">
              <a:buFont typeface="+mj-lt"/>
              <a:buAutoNum type="arabicPeriod"/>
            </a:pPr>
            <a:r>
              <a:rPr lang="en-US" sz="1200" dirty="0" smtClean="0"/>
              <a:t>On the slide, drag the text box on</a:t>
            </a:r>
            <a:r>
              <a:rPr lang="en-US" sz="1200" baseline="0" dirty="0" smtClean="0"/>
              <a:t>to the second (top) rectangle. </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animate the first shape and text effects on this slide, do the following:</a:t>
            </a:r>
          </a:p>
          <a:p>
            <a:pPr marL="228600" indent="-228600">
              <a:buFont typeface="+mj-lt"/>
              <a:buAutoNum type="arabicPeriod"/>
            </a:pPr>
            <a:r>
              <a:rPr lang="en-US" sz="1200" b="0" dirty="0" smtClean="0"/>
              <a:t>In the </a:t>
            </a:r>
            <a:r>
              <a:rPr lang="en-US" sz="1200" b="1" dirty="0" smtClean="0"/>
              <a:t>Selection and Visibility</a:t>
            </a:r>
            <a:r>
              <a:rPr lang="en-US" sz="1200" b="1" baseline="0" dirty="0" smtClean="0"/>
              <a:t> </a:t>
            </a:r>
            <a:r>
              <a:rPr lang="en-US" sz="1200" b="0" baseline="0" dirty="0" smtClean="0"/>
              <a:t>pane, select the third object in the list (the </a:t>
            </a:r>
            <a:r>
              <a:rPr lang="en-US" sz="1200" b="0" i="0" baseline="0" dirty="0" smtClean="0"/>
              <a:t>first </a:t>
            </a:r>
            <a:r>
              <a:rPr lang="en-US" sz="1200" b="0" baseline="0" dirty="0" smtClean="0"/>
              <a:t>rectangle you created). On the </a:t>
            </a:r>
            <a:r>
              <a:rPr lang="en-US" sz="1200" b="1" baseline="0" dirty="0" smtClean="0"/>
              <a:t>Animations</a:t>
            </a:r>
            <a:r>
              <a:rPr lang="en-US" sz="1200" b="0" baseline="0" dirty="0" smtClean="0"/>
              <a:t> tab, in the </a:t>
            </a:r>
            <a:r>
              <a:rPr lang="en-US" sz="1200" b="1" baseline="0" dirty="0" smtClean="0"/>
              <a:t>Advanced Animation</a:t>
            </a:r>
            <a:r>
              <a:rPr lang="en-US" sz="1200" b="0" baseline="0" dirty="0" smtClean="0"/>
              <a:t> group, click </a:t>
            </a:r>
            <a:r>
              <a:rPr lang="en-US" sz="1200" b="1" baseline="0" dirty="0" smtClean="0"/>
              <a:t>Add Animation</a:t>
            </a:r>
            <a:r>
              <a:rPr lang="en-US" sz="1200" b="0" baseline="0" dirty="0" smtClean="0"/>
              <a:t>,  and then under </a:t>
            </a:r>
            <a:r>
              <a:rPr lang="en-US" sz="1200" b="1" baseline="0" dirty="0" smtClean="0"/>
              <a:t>Entrance</a:t>
            </a:r>
            <a:r>
              <a:rPr lang="en-US" sz="1200" b="0" baseline="0" dirty="0" smtClean="0"/>
              <a:t> click </a:t>
            </a:r>
            <a:r>
              <a:rPr lang="en-US" sz="1200" b="1" baseline="0" dirty="0" smtClean="0"/>
              <a:t>Float In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Animation</a:t>
            </a:r>
            <a:r>
              <a:rPr lang="en-US" sz="1200" b="0" baseline="0" dirty="0" smtClean="0"/>
              <a:t> group, click </a:t>
            </a:r>
            <a:r>
              <a:rPr lang="en-US" sz="1200" b="1" baseline="0" dirty="0" smtClean="0"/>
              <a:t>Effect Options</a:t>
            </a:r>
            <a:r>
              <a:rPr lang="en-US" sz="1200" b="0" baseline="0" dirty="0" smtClean="0"/>
              <a:t>, and then click </a:t>
            </a:r>
            <a:r>
              <a:rPr lang="en-US" sz="1200" b="1" baseline="0" dirty="0" smtClean="0"/>
              <a:t>Float Down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Timing</a:t>
            </a:r>
            <a:r>
              <a:rPr lang="en-US" sz="1200" b="0" baseline="0" dirty="0" smtClean="0"/>
              <a:t> group,</a:t>
            </a:r>
            <a:r>
              <a:rPr lang="en-US" sz="1200" b="1" baseline="0" dirty="0" smtClean="0"/>
              <a:t> </a:t>
            </a:r>
            <a:r>
              <a:rPr lang="en-US" sz="1200" b="0" baseline="0" dirty="0" smtClean="0"/>
              <a:t>do the following:</a:t>
            </a:r>
          </a:p>
          <a:p>
            <a:pPr marL="685800" lvl="1" indent="-228600">
              <a:buFont typeface="Arial" pitchFamily="34" charset="0"/>
              <a:buChar char="•"/>
            </a:pPr>
            <a:r>
              <a:rPr lang="en-US" sz="1200" b="0" baseline="0" dirty="0" smtClean="0"/>
              <a:t>In the </a:t>
            </a:r>
            <a:r>
              <a:rPr lang="en-US" sz="1200" b="1" baseline="0" dirty="0" smtClean="0"/>
              <a:t>Start</a:t>
            </a:r>
            <a:r>
              <a:rPr lang="en-US" sz="1200" b="0" baseline="0" dirty="0" smtClean="0"/>
              <a:t> list, select </a:t>
            </a:r>
            <a:r>
              <a:rPr lang="en-US" sz="1200" b="1" baseline="0" dirty="0" smtClean="0"/>
              <a:t>With</a:t>
            </a:r>
            <a:r>
              <a:rPr lang="en-US" sz="1200" b="0" baseline="0" dirty="0" smtClean="0"/>
              <a:t> </a:t>
            </a:r>
            <a:r>
              <a:rPr lang="en-US" sz="1200" b="1" baseline="0" dirty="0" smtClean="0"/>
              <a:t>Previous</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Duration</a:t>
            </a:r>
            <a:r>
              <a:rPr lang="en-US" sz="1200" b="0" baseline="0" dirty="0" smtClean="0"/>
              <a:t> box, enter </a:t>
            </a:r>
            <a:r>
              <a:rPr lang="en-US" sz="1200" b="1" baseline="0" dirty="0" smtClean="0"/>
              <a:t>1.00 second</a:t>
            </a:r>
            <a:r>
              <a:rPr lang="en-US" sz="1200" b="0" baseline="0" dirty="0" smtClean="0"/>
              <a:t>.</a:t>
            </a:r>
            <a:endParaRPr lang="en-US" sz="1200" b="0" dirty="0" smtClean="0"/>
          </a:p>
          <a:p>
            <a:pPr marL="228600" indent="-228600">
              <a:buFont typeface="+mj-lt"/>
              <a:buAutoNum type="arabicPeriod"/>
            </a:pPr>
            <a:r>
              <a:rPr lang="en-US" sz="1200" dirty="0" smtClean="0"/>
              <a:t>In the </a:t>
            </a:r>
            <a:r>
              <a:rPr lang="en-US" sz="1200" b="1" dirty="0" smtClean="0"/>
              <a:t>Selection</a:t>
            </a:r>
            <a:r>
              <a:rPr lang="en-US" sz="1200" b="1" baseline="0" dirty="0" smtClean="0"/>
              <a:t> and Visibility </a:t>
            </a:r>
            <a:r>
              <a:rPr lang="en-US" sz="1200" baseline="0" dirty="0" smtClean="0"/>
              <a:t>pane, select the second object in the list (the second rectangle you created). 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p>
          <a:p>
            <a:pPr marL="228600" lvl="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do the following:</a:t>
            </a:r>
          </a:p>
          <a:p>
            <a:pPr marL="685800" lvl="1" indent="-228600">
              <a:buFont typeface="Arial" pitchFamily="34" charset="0"/>
              <a:buChar char="•"/>
            </a:pPr>
            <a:r>
              <a:rPr lang="en-US" sz="1200" dirty="0" smtClean="0"/>
              <a:t>In the </a:t>
            </a:r>
            <a:r>
              <a:rPr lang="en-US" sz="1200" b="1" dirty="0" smtClean="0"/>
              <a:t>Start</a:t>
            </a:r>
            <a:r>
              <a:rPr lang="en-US" sz="1200" dirty="0" smtClean="0"/>
              <a:t> list, select </a:t>
            </a:r>
            <a:r>
              <a:rPr lang="en-US" sz="1200" b="1" dirty="0" smtClean="0"/>
              <a:t>After</a:t>
            </a:r>
            <a:r>
              <a:rPr lang="en-US" sz="1200" dirty="0" smtClean="0"/>
              <a:t> </a:t>
            </a:r>
            <a:r>
              <a:rPr lang="en-US" sz="1200" b="1" dirty="0" smtClean="0"/>
              <a:t>Previous</a:t>
            </a:r>
            <a:r>
              <a:rPr lang="en-US" sz="1200" dirty="0" smtClean="0"/>
              <a:t>.</a:t>
            </a:r>
          </a:p>
          <a:p>
            <a:pPr marL="685800" lvl="1" indent="-228600">
              <a:buFont typeface="Arial" pitchFamily="34" charset="0"/>
              <a:buChar char="•"/>
            </a:pPr>
            <a:r>
              <a:rPr lang="en-US" sz="1200" dirty="0" smtClean="0"/>
              <a:t>In</a:t>
            </a:r>
            <a:r>
              <a:rPr lang="en-US" sz="1200" baseline="0" dirty="0" smtClean="0"/>
              <a:t>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AutoNum type="arabicPeriod"/>
            </a:pPr>
            <a:r>
              <a:rPr lang="en-US" sz="1200" dirty="0" smtClean="0"/>
              <a:t>In the </a:t>
            </a:r>
            <a:r>
              <a:rPr lang="en-US" sz="1200" b="1" dirty="0" smtClean="0"/>
              <a:t>Selection and Visibility </a:t>
            </a:r>
            <a:r>
              <a:rPr lang="en-US" sz="1200" dirty="0" smtClean="0"/>
              <a:t>pane, select the first object</a:t>
            </a:r>
            <a:r>
              <a:rPr lang="en-US" sz="1200" baseline="0" dirty="0" smtClean="0"/>
              <a:t> in the list (text box). On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Wipe</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From Top</a:t>
            </a:r>
            <a:r>
              <a:rPr lang="en-US" sz="1200" baseline="0" dirty="0" smtClean="0"/>
              <a:t>.</a:t>
            </a:r>
          </a:p>
          <a:p>
            <a:pPr marL="228600" lvl="0" indent="-228600">
              <a:buFont typeface="+mj-lt"/>
              <a:buAutoNum type="arabicPeriod"/>
            </a:pPr>
            <a:r>
              <a:rPr lang="en-US" sz="1200" baseline="0" dirty="0" smtClean="0"/>
              <a:t>Also on the Animations tab, in the Timing group, do the following:</a:t>
            </a:r>
          </a:p>
          <a:p>
            <a:pPr marL="685800" lvl="1" indent="-228600">
              <a:buFont typeface="Arial" pitchFamily="34" charset="0"/>
              <a:buChar char="•"/>
            </a:pPr>
            <a:r>
              <a:rPr lang="en-US" sz="1200" baseline="0" dirty="0" smtClean="0"/>
              <a:t>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a:t>
            </a:r>
            <a:r>
              <a:rPr lang="en-US" sz="1200" baseline="0" dirty="0" smtClean="0"/>
              <a:t> the other animated shapes and text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Press</a:t>
            </a:r>
            <a:r>
              <a:rPr lang="en-US" sz="1200" b="0" baseline="0" dirty="0" smtClean="0"/>
              <a:t> and hold CTRL, and then in the </a:t>
            </a:r>
            <a:r>
              <a:rPr lang="en-US" sz="1200" b="1" baseline="0" dirty="0" smtClean="0"/>
              <a:t>Selection and Visibility </a:t>
            </a:r>
            <a:r>
              <a:rPr lang="en-US" sz="1200" b="0" baseline="0" dirty="0" smtClean="0"/>
              <a:t>pane, select the two rectangles and the text box. </a:t>
            </a:r>
            <a:r>
              <a:rPr lang="en-US" sz="1200" dirty="0" smtClean="0"/>
              <a:t>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r>
              <a:rPr lang="en-US" sz="1200" b="0" dirty="0" smtClean="0"/>
              <a:t> </a:t>
            </a:r>
          </a:p>
          <a:p>
            <a:pPr marL="228600" indent="-228600">
              <a:buFont typeface="+mj-lt"/>
              <a:buAutoNum type="arabicPeriod"/>
            </a:pPr>
            <a:r>
              <a:rPr lang="en-US" sz="1200" b="0" baseline="0" dirty="0" smtClean="0"/>
              <a:t>With the second group of objects still selected on the slide, drag them under the first group of objects, aligning the right edge of the rectangles with the right edge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second group of objects still selected on the slide, o</a:t>
            </a:r>
            <a:r>
              <a:rPr lang="en-US" sz="1200" dirty="0" smtClean="0"/>
              <a:t>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third group of objects still selected on the slide, drag them under the second group of objects, aligning the right edge of the rectangles with the right edge of the slide.</a:t>
            </a:r>
            <a:r>
              <a:rPr lang="en-US" sz="1200" b="0" dirty="0" smtClean="0"/>
              <a:t> </a:t>
            </a:r>
          </a:p>
          <a:p>
            <a:pPr marL="228600" indent="-228600">
              <a:buFont typeface="+mj-lt"/>
              <a:buAutoNum type="arabicPeriod"/>
            </a:pPr>
            <a:r>
              <a:rPr lang="en-US" sz="1200" b="0" baseline="0" dirty="0" smtClean="0"/>
              <a:t>Click in the second and third duplicate text boxes and edit the text.</a:t>
            </a:r>
          </a:p>
          <a:p>
            <a:pPr marL="228600" indent="-228600">
              <a:buFont typeface="+mj-lt"/>
              <a:buAutoNum type="arabicPeriod"/>
            </a:pPr>
            <a:endParaRPr lang="en-US" sz="1200" b="0" baseline="0" dirty="0" smtClean="0"/>
          </a:p>
          <a:p>
            <a:endParaRPr lang="en-US" sz="1200" b="0" baseline="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50% </a:t>
            </a:r>
            <a:r>
              <a:rPr lang="en-US" sz="1200" b="0" kern="1200" dirty="0" smtClean="0">
                <a:solidFill>
                  <a:schemeClr val="tx1"/>
                </a:solidFill>
                <a:latin typeface="+mn-lt"/>
                <a:ea typeface="+mn-ea"/>
                <a:cs typeface="+mn-cs"/>
              </a:rPr>
              <a:t>(fifth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a:t>
            </a:r>
            <a:r>
              <a:rPr lang="en-US" sz="1200" kern="1200" smtClean="0">
                <a:solidFill>
                  <a:schemeClr val="tx1"/>
                </a:solidFill>
                <a:latin typeface="+mn-lt"/>
                <a:ea typeface="+mn-ea"/>
                <a:cs typeface="+mn-cs"/>
              </a:rPr>
              <a:t>the </a:t>
            </a:r>
            <a:r>
              <a:rPr lang="en-US" sz="1200" b="1" kern="1200" smtClean="0">
                <a:solidFill>
                  <a:schemeClr val="tx1"/>
                </a:solidFill>
                <a:latin typeface="+mn-lt"/>
                <a:ea typeface="+mn-ea"/>
                <a:cs typeface="+mn-cs"/>
              </a:rPr>
              <a:t>Position </a:t>
            </a:r>
            <a:r>
              <a:rPr lang="en-US" sz="1200" kern="1200" smtClean="0">
                <a:solidFill>
                  <a:schemeClr val="tx1"/>
                </a:solidFill>
                <a:latin typeface="+mn-lt"/>
                <a:ea typeface="+mn-ea"/>
                <a:cs typeface="+mn-cs"/>
              </a:rPr>
              <a:t>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5% </a:t>
            </a:r>
            <a:r>
              <a:rPr lang="en-US" sz="1200" b="0" kern="1200" dirty="0" smtClean="0">
                <a:solidFill>
                  <a:schemeClr val="tx1"/>
                </a:solidFill>
                <a:latin typeface="+mn-lt"/>
                <a:ea typeface="+mn-ea"/>
                <a:cs typeface="+mn-cs"/>
              </a:rPr>
              <a:t>(fifth row, second option from the left).</a:t>
            </a:r>
          </a:p>
          <a:p>
            <a:endParaRPr lang="en-US" sz="1200" b="1" dirty="0" smtClean="0"/>
          </a:p>
          <a:p>
            <a:endParaRPr lang="en-US" sz="1200" b="1"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07153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Rotating tubes with text</a:t>
            </a:r>
          </a:p>
          <a:p>
            <a:r>
              <a:rPr lang="en-US" sz="1400" dirty="0" smtClean="0"/>
              <a:t>(Intermediate)</a:t>
            </a:r>
          </a:p>
          <a:p>
            <a:endParaRPr lang="en-US" sz="1200" dirty="0" smtClean="0"/>
          </a:p>
          <a:p>
            <a:endParaRPr lang="en-US" sz="1200" dirty="0" smtClean="0"/>
          </a:p>
          <a:p>
            <a:pPr marL="228600" indent="-228600">
              <a:buFont typeface="+mj-lt"/>
              <a:buNone/>
            </a:pPr>
            <a:r>
              <a:rPr lang="en-US" sz="1200" dirty="0" smtClean="0"/>
              <a:t>To reproduce the first shape</a:t>
            </a:r>
            <a:r>
              <a:rPr lang="en-US" sz="1200" baseline="0" dirty="0" smtClean="0"/>
              <a:t> effect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b="0" dirty="0" smtClean="0"/>
          </a:p>
          <a:p>
            <a:pPr marL="228600" indent="-228600">
              <a:buFont typeface="+mj-lt"/>
              <a:buAutoNum type="arabicPeriod"/>
            </a:pPr>
            <a:r>
              <a:rPr lang="en-US" sz="1200" b="0" dirty="0" smtClean="0"/>
              <a:t>On the </a:t>
            </a:r>
            <a:r>
              <a:rPr lang="en-US" sz="1200" b="1" dirty="0" smtClean="0"/>
              <a:t>Insert </a:t>
            </a:r>
            <a:r>
              <a:rPr lang="en-US" sz="1200" b="0" dirty="0" smtClean="0"/>
              <a:t>tab, in the </a:t>
            </a:r>
            <a:r>
              <a:rPr lang="en-US" sz="1200" b="1" dirty="0" smtClean="0"/>
              <a:t>Illustrations </a:t>
            </a:r>
            <a:r>
              <a:rPr lang="en-US" sz="1200" b="0" baseline="0" dirty="0" smtClean="0"/>
              <a:t>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Rectangle</a:t>
            </a:r>
            <a:r>
              <a:rPr lang="en-US" sz="1200" b="0" baseline="0" dirty="0" smtClean="0"/>
              <a:t> (first option from the left). On the slide, d</a:t>
            </a:r>
            <a:r>
              <a:rPr lang="en-US" sz="1200" b="0" dirty="0" smtClean="0"/>
              <a:t>rag</a:t>
            </a:r>
            <a:r>
              <a:rPr lang="en-US" sz="1200" b="0" baseline="0" dirty="0" smtClean="0"/>
              <a:t> to draw a rectangle.</a:t>
            </a:r>
            <a:endParaRPr lang="en-US" sz="1200" b="0" dirty="0" smtClean="0"/>
          </a:p>
          <a:p>
            <a:pPr marL="228600" indent="-228600">
              <a:buFont typeface="+mj-lt"/>
              <a:buAutoNum type="arabicPeriod"/>
            </a:pPr>
            <a:r>
              <a:rPr lang="en-US" sz="1200" dirty="0" smtClean="0"/>
              <a:t>Select</a:t>
            </a:r>
            <a:r>
              <a:rPr lang="en-US" sz="1200" baseline="0" dirty="0" smtClean="0"/>
              <a:t> the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 </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Height</a:t>
            </a:r>
            <a:r>
              <a:rPr lang="en-US" sz="1200" baseline="0" dirty="0" smtClean="0"/>
              <a:t> box, enter </a:t>
            </a:r>
            <a:r>
              <a:rPr lang="en-US" sz="1200" b="1" baseline="0" dirty="0" smtClean="0"/>
              <a:t>0.75”</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7.42”</a:t>
            </a:r>
            <a:r>
              <a:rPr lang="en-US" sz="1200" baseline="0" dirty="0" smtClean="0"/>
              <a:t>.</a:t>
            </a:r>
          </a:p>
          <a:p>
            <a:pPr marL="228600" indent="-228600">
              <a:buFont typeface="+mj-lt"/>
              <a:buAutoNum type="arabicPeriod"/>
            </a:pPr>
            <a:r>
              <a:rPr lang="en-US" sz="1200" i="0" baseline="0" dirty="0" smtClean="0"/>
              <a:t>Drag the rectangle above the middle of the slide, and then align the right edge with the right edge of the slide.</a:t>
            </a:r>
          </a:p>
          <a:p>
            <a:pPr marL="228600" indent="-228600">
              <a:buFont typeface="+mj-lt"/>
              <a:buAutoNum type="arabicPeriod"/>
            </a:pPr>
            <a:r>
              <a:rPr lang="en-US" sz="1200" baseline="0" dirty="0" smtClean="0"/>
              <a:t>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aseline="0" dirty="0" smtClean="0"/>
              <a:t>, and then under </a:t>
            </a:r>
            <a:r>
              <a:rPr lang="en-US" sz="1200" b="1" baseline="0" dirty="0" smtClean="0"/>
              <a:t>Reflection</a:t>
            </a:r>
            <a:r>
              <a:rPr lang="en-US" sz="1200" baseline="0" dirty="0" smtClean="0"/>
              <a:t> </a:t>
            </a:r>
            <a:r>
              <a:rPr lang="en-US" sz="1200" b="1" baseline="0" dirty="0" smtClean="0"/>
              <a:t>Variations</a:t>
            </a:r>
            <a:r>
              <a:rPr lang="en-US" sz="1200" baseline="0" dirty="0" smtClean="0"/>
              <a:t> click </a:t>
            </a:r>
            <a:r>
              <a:rPr lang="en-US" sz="1200" b="1" baseline="0" dirty="0" smtClean="0"/>
              <a:t>Tight</a:t>
            </a:r>
            <a:r>
              <a:rPr lang="en-US" sz="1200" baseline="0" dirty="0" smtClean="0"/>
              <a:t> </a:t>
            </a:r>
            <a:r>
              <a:rPr lang="en-US" sz="1200" b="1" baseline="0" dirty="0" smtClean="0"/>
              <a:t>Reflection, touching</a:t>
            </a:r>
            <a:r>
              <a:rPr lang="en-US" sz="1200" baseline="0" dirty="0" smtClean="0"/>
              <a:t>.</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Home</a:t>
            </a:r>
            <a:r>
              <a:rPr lang="en-US" sz="1200" b="0" baseline="0" dirty="0" smtClean="0"/>
              <a:t> tab, in the bottom right corner of the </a:t>
            </a:r>
            <a:r>
              <a:rPr lang="en-US" sz="1200" b="1" baseline="0" dirty="0" smtClean="0"/>
              <a:t>Drawing</a:t>
            </a:r>
            <a:r>
              <a:rPr lang="en-US" sz="1200" b="0" baseline="0" dirty="0" smtClean="0"/>
              <a:t> group, click the </a:t>
            </a:r>
            <a:r>
              <a:rPr lang="en-US" sz="1200" b="1" baseline="0" dirty="0" smtClean="0"/>
              <a:t>Format Shape</a:t>
            </a:r>
            <a:r>
              <a:rPr lang="en-US" sz="1200" b="0" baseline="0" dirty="0" smtClean="0"/>
              <a:t> dialog box launcher.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Direction</a:t>
            </a:r>
            <a:r>
              <a:rPr lang="en-US" sz="1200" b="0" baseline="0" dirty="0" smtClean="0"/>
              <a:t> list, select </a:t>
            </a:r>
            <a:r>
              <a:rPr lang="en-US" sz="1200" b="1" baseline="0" dirty="0" smtClean="0"/>
              <a:t>Linear</a:t>
            </a:r>
            <a:r>
              <a:rPr lang="en-US" sz="1200" b="0" baseline="0" dirty="0" smtClean="0"/>
              <a:t> </a:t>
            </a:r>
            <a:r>
              <a:rPr lang="en-US" sz="1200" b="1" baseline="0" dirty="0" smtClean="0"/>
              <a:t>Up </a:t>
            </a:r>
            <a:r>
              <a:rPr lang="en-US" sz="1200" b="0" baseline="0" dirty="0" smtClean="0"/>
              <a:t>(second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endParaRPr lang="en-US" sz="1200" b="0" baseline="0" dirty="0" smtClean="0"/>
          </a:p>
          <a:p>
            <a:pPr marL="342900" lvl="0" indent="-3429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a:t>
            </a:r>
            <a:r>
              <a:rPr lang="en-US" sz="1200" b="0" kern="1200" dirty="0" smtClean="0">
                <a:solidFill>
                  <a:schemeClr val="tx1"/>
                </a:solidFill>
                <a:latin typeface="+mn-lt"/>
                <a:ea typeface="+mn-ea"/>
                <a:cs typeface="+mn-cs"/>
              </a:rPr>
              <a:t> 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Blue, Accent 1, Lighter 40%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(fourth row, fifth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a:t>
            </a:r>
            <a:r>
              <a:rPr lang="en-US" sz="1200" b="0" kern="1200" baseline="0" dirty="0" smtClean="0">
                <a:solidFill>
                  <a:schemeClr val="tx1"/>
                </a:solidFill>
                <a:latin typeface="+mn-lt"/>
                <a:ea typeface="+mn-ea"/>
                <a:cs typeface="+mn-cs"/>
              </a:rPr>
              <a:t>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26%</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 </a:t>
            </a:r>
            <a:r>
              <a:rPr lang="en-US" sz="1200" b="0" kern="1200" dirty="0" smtClean="0">
                <a:solidFill>
                  <a:schemeClr val="tx1"/>
                </a:solidFill>
                <a:latin typeface="+mn-lt"/>
                <a:ea typeface="+mn-ea"/>
                <a:cs typeface="+mn-cs"/>
              </a:rPr>
              <a:t>(second row,</a:t>
            </a:r>
            <a:r>
              <a:rPr lang="en-US" sz="1200" b="0" kern="1200" baseline="0" dirty="0" smtClean="0">
                <a:solidFill>
                  <a:schemeClr val="tx1"/>
                </a:solidFill>
                <a:latin typeface="+mn-lt"/>
                <a:ea typeface="+mn-ea"/>
                <a:cs typeface="+mn-cs"/>
              </a:rPr>
              <a:t> first option from the left).</a:t>
            </a:r>
            <a:endParaRPr lang="en-US" sz="1200" baseline="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80%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a:t>
            </a:r>
            <a:r>
              <a:rPr lang="en-US" sz="1200" b="1" kern="1200" baseline="0" dirty="0" smtClean="0">
                <a:solidFill>
                  <a:schemeClr val="tx1"/>
                </a:solidFill>
                <a:latin typeface="+mn-lt"/>
                <a:ea typeface="+mn-ea"/>
                <a:cs typeface="+mn-cs"/>
              </a:rPr>
              <a:t> Text 1, Lighter 50% </a:t>
            </a:r>
            <a:r>
              <a:rPr lang="en-US" sz="1200" b="0" kern="1200" baseline="0" dirty="0" smtClean="0">
                <a:solidFill>
                  <a:schemeClr val="tx1"/>
                </a:solidFill>
                <a:latin typeface="+mn-lt"/>
                <a:ea typeface="+mn-ea"/>
                <a:cs typeface="+mn-cs"/>
              </a:rPr>
              <a:t>(second row, second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35% </a:t>
            </a:r>
            <a:r>
              <a:rPr lang="en-US" sz="1200" b="0" kern="1200" dirty="0" smtClean="0">
                <a:solidFill>
                  <a:schemeClr val="tx1"/>
                </a:solidFill>
                <a:latin typeface="+mn-lt"/>
                <a:ea typeface="+mn-ea"/>
                <a:cs typeface="+mn-cs"/>
              </a:rPr>
              <a:t>(fifth</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row,</a:t>
            </a:r>
            <a:r>
              <a:rPr lang="en-US" sz="1200" b="0" kern="1200" baseline="0" dirty="0" smtClean="0">
                <a:solidFill>
                  <a:schemeClr val="tx1"/>
                </a:solidFill>
                <a:latin typeface="+mn-lt"/>
                <a:ea typeface="+mn-ea"/>
                <a:cs typeface="+mn-cs"/>
              </a:rPr>
              <a:t> first option from the left).</a:t>
            </a:r>
            <a:endParaRPr lang="en-US" sz="1200" baseline="0" dirty="0" smtClean="0"/>
          </a:p>
          <a:p>
            <a:pPr marL="22860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pane, select </a:t>
            </a:r>
            <a:r>
              <a:rPr lang="en-US" sz="1200" b="1" kern="1200" baseline="0" dirty="0" smtClean="0">
                <a:solidFill>
                  <a:schemeClr val="tx1"/>
                </a:solidFill>
                <a:latin typeface="+mn-lt"/>
                <a:ea typeface="+mn-ea"/>
                <a:cs typeface="+mn-cs"/>
              </a:rPr>
              <a:t>No</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a:t>
            </a:r>
          </a:p>
          <a:p>
            <a:pPr marL="228600" indent="-228600">
              <a:buFont typeface="+mj-lt"/>
              <a:buAutoNum type="arabicPeriod"/>
            </a:pPr>
            <a:r>
              <a:rPr lang="en-US" sz="1200" b="0" kern="1200" baseline="0" dirty="0" smtClean="0">
                <a:solidFill>
                  <a:schemeClr val="tx1"/>
                </a:solidFill>
                <a:latin typeface="+mn-lt"/>
                <a:ea typeface="+mn-ea"/>
                <a:cs typeface="+mn-cs"/>
              </a:rPr>
              <a:t>Also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pane, click the button next to </a:t>
            </a:r>
            <a:r>
              <a:rPr lang="en-US" sz="1200" b="1" kern="1200" baseline="0" dirty="0" smtClean="0">
                <a:solidFill>
                  <a:schemeClr val="tx1"/>
                </a:solidFill>
                <a:latin typeface="+mn-lt"/>
                <a:ea typeface="+mn-ea"/>
                <a:cs typeface="+mn-cs"/>
              </a:rPr>
              <a:t>Presets</a:t>
            </a:r>
            <a:r>
              <a:rPr lang="en-US" sz="1200" b="0" kern="1200" baseline="0" dirty="0" smtClean="0">
                <a:solidFill>
                  <a:schemeClr val="tx1"/>
                </a:solidFill>
                <a:latin typeface="+mn-lt"/>
                <a:ea typeface="+mn-ea"/>
                <a:cs typeface="+mn-cs"/>
              </a:rPr>
              <a:t>, under </a:t>
            </a:r>
            <a:r>
              <a:rPr lang="en-US" sz="1200" b="1" kern="1200" baseline="0" dirty="0" smtClean="0">
                <a:solidFill>
                  <a:schemeClr val="tx1"/>
                </a:solidFill>
                <a:latin typeface="+mn-lt"/>
                <a:ea typeface="+mn-ea"/>
                <a:cs typeface="+mn-cs"/>
              </a:rPr>
              <a:t>Outer</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Offset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Center</a:t>
            </a:r>
            <a:r>
              <a:rPr lang="en-US" sz="1200" b="0" kern="1200" baseline="0" dirty="0" smtClean="0">
                <a:solidFill>
                  <a:schemeClr val="tx1"/>
                </a:solidFill>
                <a:latin typeface="+mn-lt"/>
                <a:ea typeface="+mn-ea"/>
                <a:cs typeface="+mn-cs"/>
              </a:rPr>
              <a:t>, and then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60%</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102%</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Blur</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 pt</a:t>
            </a:r>
            <a:r>
              <a:rPr lang="en-US" sz="1200" b="0" kern="1200" baseline="0" dirty="0" smtClean="0">
                <a:solidFill>
                  <a:schemeClr val="tx1"/>
                </a:solidFill>
                <a:latin typeface="+mn-lt"/>
                <a:ea typeface="+mn-ea"/>
                <a:cs typeface="+mn-cs"/>
              </a:rPr>
              <a:t>.</a:t>
            </a:r>
          </a:p>
          <a:p>
            <a:pPr marL="685800" lvl="1"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0</a:t>
            </a:r>
            <a:r>
              <a:rPr lang="en-US" sz="1200" b="1" kern="1200" dirty="0" smtClean="0">
                <a:solidFill>
                  <a:schemeClr val="tx1"/>
                </a:solidFill>
                <a:latin typeface="+mn-lt"/>
                <a:ea typeface="+mn-ea"/>
                <a:cs typeface="Arial"/>
              </a:rPr>
              <a:t>°</a:t>
            </a:r>
          </a:p>
          <a:p>
            <a:pPr marL="685800" lvl="1" indent="-228600">
              <a:buFont typeface="Arial" pitchFamily="34" charset="0"/>
              <a:buChar char="•"/>
            </a:pPr>
            <a:r>
              <a:rPr lang="en-US" sz="1200" b="0" kern="1200" dirty="0" smtClean="0">
                <a:solidFill>
                  <a:schemeClr val="tx1"/>
                </a:solidFill>
                <a:latin typeface="+mn-lt"/>
                <a:ea typeface="+mn-ea"/>
                <a:cs typeface="Arial"/>
              </a:rPr>
              <a:t>In the </a:t>
            </a:r>
            <a:r>
              <a:rPr lang="en-US" sz="1200" b="1" kern="1200" dirty="0" smtClean="0">
                <a:solidFill>
                  <a:schemeClr val="tx1"/>
                </a:solidFill>
                <a:latin typeface="+mn-lt"/>
                <a:ea typeface="+mn-ea"/>
                <a:cs typeface="Arial"/>
              </a:rPr>
              <a:t>Distance</a:t>
            </a:r>
            <a:r>
              <a:rPr lang="en-US" sz="1200" b="0" kern="1200" baseline="0" dirty="0" smtClean="0">
                <a:solidFill>
                  <a:schemeClr val="tx1"/>
                </a:solidFill>
                <a:latin typeface="+mn-lt"/>
                <a:ea typeface="+mn-ea"/>
                <a:cs typeface="Arial"/>
              </a:rPr>
              <a:t> box, enter </a:t>
            </a:r>
            <a:r>
              <a:rPr lang="en-US" sz="1200" b="1" kern="1200" baseline="0" dirty="0" smtClean="0">
                <a:solidFill>
                  <a:schemeClr val="tx1"/>
                </a:solidFill>
                <a:latin typeface="+mn-lt"/>
                <a:ea typeface="+mn-ea"/>
                <a:cs typeface="Arial"/>
              </a:rPr>
              <a:t>0 pt</a:t>
            </a:r>
            <a:r>
              <a:rPr lang="en-US" sz="1200" b="0" kern="1200" baseline="0" dirty="0" smtClean="0">
                <a:solidFill>
                  <a:schemeClr val="tx1"/>
                </a:solidFill>
                <a:latin typeface="+mn-lt"/>
                <a:ea typeface="+mn-ea"/>
                <a:cs typeface="Arial"/>
              </a:rPr>
              <a:t>.</a:t>
            </a:r>
            <a:endParaRPr lang="en-US" sz="1200" dirty="0" smtClean="0"/>
          </a:p>
          <a:p>
            <a:pPr marL="228600" indent="-228600">
              <a:buFont typeface="+mj-lt"/>
              <a:buAutoNum type="arabicPeriod"/>
            </a:pPr>
            <a:r>
              <a:rPr lang="en-US" sz="1200" dirty="0" smtClean="0"/>
              <a:t>On the slide, select the rectangle. 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p>
          <a:p>
            <a:pPr marL="228600" indent="-228600">
              <a:buFont typeface="+mj-lt"/>
              <a:buAutoNum type="arabicPeriod"/>
            </a:pPr>
            <a:r>
              <a:rPr lang="en-US" sz="1200" baseline="0" dirty="0" smtClean="0"/>
              <a:t>Select the second, duplicate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0" baseline="0" dirty="0" smtClean="0"/>
              <a:t>,</a:t>
            </a:r>
            <a:r>
              <a:rPr lang="en-US" sz="1200" baseline="0" dirty="0" smtClean="0"/>
              <a:t> and then click </a:t>
            </a:r>
            <a:r>
              <a:rPr lang="en-US" sz="1200" b="1" baseline="0" dirty="0" smtClean="0"/>
              <a:t>No</a:t>
            </a:r>
            <a:r>
              <a:rPr lang="en-US" sz="1200" baseline="0" dirty="0" smtClean="0"/>
              <a:t> </a:t>
            </a:r>
            <a:r>
              <a:rPr lang="en-US" sz="1200" b="1" baseline="0" dirty="0" smtClean="0"/>
              <a:t>Reflection</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the button next to </a:t>
            </a:r>
            <a:r>
              <a:rPr lang="en-US" sz="1200" b="1" baseline="0" dirty="0" smtClean="0"/>
              <a:t>Direction</a:t>
            </a:r>
            <a:r>
              <a:rPr lang="en-US" sz="1200" b="0" baseline="0" dirty="0" smtClean="0"/>
              <a:t>, and then click </a:t>
            </a:r>
            <a:r>
              <a:rPr lang="en-US" sz="1200" b="1" baseline="0" dirty="0" smtClean="0"/>
              <a:t>Linear</a:t>
            </a:r>
            <a:r>
              <a:rPr lang="en-US" sz="1200" baseline="0" dirty="0" smtClean="0"/>
              <a:t> </a:t>
            </a:r>
            <a:r>
              <a:rPr lang="en-US" sz="1200" b="1" baseline="0" dirty="0" smtClean="0"/>
              <a:t>Down </a:t>
            </a:r>
            <a:r>
              <a:rPr lang="en-US" sz="1200" b="0" baseline="0" dirty="0" smtClean="0"/>
              <a:t>(first row, second option from the left)</a:t>
            </a:r>
            <a:r>
              <a:rPr lang="en-US" sz="1200" baseline="0" dirty="0" smtClean="0"/>
              <a:t>.</a:t>
            </a:r>
            <a:endParaRPr lang="en-US" sz="1200" dirty="0" smtClean="0"/>
          </a:p>
          <a:p>
            <a:pPr marL="228600" indent="-228600">
              <a:buFont typeface="+mj-lt"/>
              <a:buAutoNum type="arabicPeriod"/>
            </a:pPr>
            <a:r>
              <a:rPr lang="en-US" sz="1200" b="0" baseline="0" dirty="0" smtClean="0"/>
              <a:t>Also in the </a:t>
            </a:r>
            <a:r>
              <a:rPr lang="en-US" sz="1200" b="1" baseline="0" dirty="0" smtClean="0"/>
              <a:t>Format</a:t>
            </a:r>
            <a:r>
              <a:rPr lang="en-US" sz="1200" b="0" baseline="0" dirty="0" smtClean="0"/>
              <a:t> </a:t>
            </a:r>
            <a:r>
              <a:rPr lang="en-US" sz="1200" b="1" baseline="0" dirty="0" smtClean="0"/>
              <a:t>Shape</a:t>
            </a:r>
            <a:r>
              <a:rPr lang="en-US" sz="1200" b="0" baseline="0" dirty="0" smtClean="0"/>
              <a:t> dialog box, click </a:t>
            </a:r>
            <a:r>
              <a:rPr lang="en-US" sz="1200" b="1" baseline="0" dirty="0" smtClean="0"/>
              <a:t>Shadow</a:t>
            </a:r>
            <a:r>
              <a:rPr lang="en-US" sz="1200" b="0" baseline="0" dirty="0" smtClean="0"/>
              <a:t> in the left pane.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and then under </a:t>
            </a:r>
            <a:r>
              <a:rPr lang="en-US" sz="1200" b="1" baseline="0" dirty="0" smtClean="0"/>
              <a:t>No</a:t>
            </a:r>
            <a:r>
              <a:rPr lang="en-US" sz="1200" b="0" baseline="0" dirty="0" smtClean="0"/>
              <a:t> </a:t>
            </a:r>
            <a:r>
              <a:rPr lang="en-US" sz="1200" b="1" baseline="0" dirty="0" smtClean="0"/>
              <a:t>Shadow </a:t>
            </a:r>
            <a:r>
              <a:rPr lang="en-US" sz="1200" b="0" baseline="0" dirty="0" smtClean="0"/>
              <a:t>click </a:t>
            </a:r>
            <a:r>
              <a:rPr lang="en-US" sz="1200" b="1" baseline="0" dirty="0" smtClean="0"/>
              <a:t>No</a:t>
            </a:r>
            <a:r>
              <a:rPr lang="en-US" sz="1200" b="0" baseline="0" dirty="0" smtClean="0"/>
              <a:t> </a:t>
            </a:r>
            <a:r>
              <a:rPr lang="en-US" sz="1200" b="1" baseline="0" dirty="0" smtClean="0"/>
              <a:t>Shadow</a:t>
            </a:r>
            <a:r>
              <a:rPr lang="en-US" sz="1200" b="0" baseline="0" dirty="0" smtClean="0"/>
              <a:t>.</a:t>
            </a:r>
          </a:p>
          <a:p>
            <a:pPr marL="228600" indent="-228600">
              <a:buFont typeface="+mj-lt"/>
              <a:buAutoNum type="arabicPeriod"/>
            </a:pPr>
            <a:r>
              <a:rPr lang="en-US" sz="1200" b="0" baseline="0" dirty="0" smtClean="0"/>
              <a:t>On the slide, drag the second rectangle until it is directly on top of the first rectangle.</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press and hold CTRL, and then select both rectangles.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lvl="1" indent="-228600">
              <a:buFont typeface="+mj-lt"/>
              <a:buAutoNum type="arabicPeriod"/>
            </a:pPr>
            <a:r>
              <a:rPr lang="en-US" sz="1200" b="0" baseline="0" dirty="0" smtClean="0"/>
              <a:t>Click </a:t>
            </a:r>
            <a:r>
              <a:rPr lang="en-US" sz="1200" b="1" baseline="0" dirty="0" smtClean="0"/>
              <a:t>Align Selected Objects</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Center</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Middle</a:t>
            </a:r>
            <a:r>
              <a:rPr lang="en-US" sz="1200" b="0" baseline="0" dirty="0" smtClean="0"/>
              <a:t>. </a:t>
            </a:r>
          </a:p>
          <a:p>
            <a:pPr marL="228600" indent="-228600">
              <a:buFont typeface="+mj-lt"/>
              <a:buAutoNum type="arabicPeriod"/>
            </a:pPr>
            <a:endParaRPr lang="en-US" sz="1200" b="0" baseline="0" dirty="0" smtClean="0"/>
          </a:p>
          <a:p>
            <a:pPr marL="228600" indent="-228600">
              <a:buFont typeface="+mj-lt"/>
              <a:buAutoNum type="arabicPeriod"/>
            </a:pPr>
            <a:endParaRPr lang="en-US" sz="1200" dirty="0" smtClean="0"/>
          </a:p>
          <a:p>
            <a:pPr marL="228600" indent="-228600">
              <a:buFont typeface="+mj-lt"/>
              <a:buNone/>
            </a:pPr>
            <a:r>
              <a:rPr lang="en-US" sz="1200" dirty="0" smtClean="0"/>
              <a:t>To reproduce the first text effect on</a:t>
            </a:r>
            <a:r>
              <a:rPr lang="en-US" sz="1200" baseline="0" dirty="0" smtClean="0"/>
              <a:t> this slide, do the following:</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a:t>
            </a:r>
            <a:r>
              <a:rPr lang="en-US" sz="1200" b="0" baseline="0" dirty="0" smtClean="0"/>
              <a:t> </a:t>
            </a:r>
            <a:r>
              <a:rPr lang="en-US" sz="1200" b="1" baseline="0" dirty="0" smtClean="0"/>
              <a:t>Box</a:t>
            </a:r>
            <a:r>
              <a:rPr lang="en-US" sz="1200" b="0" baseline="0" dirty="0" smtClean="0"/>
              <a:t>. O</a:t>
            </a:r>
            <a:r>
              <a:rPr lang="en-US" sz="1200" baseline="0" dirty="0" smtClean="0"/>
              <a:t>n the slide, drag to draw a text box.</a:t>
            </a:r>
          </a:p>
          <a:p>
            <a:pPr marL="228600" indent="-228600">
              <a:buFont typeface="+mj-lt"/>
              <a:buAutoNum type="arabicPeriod"/>
            </a:pPr>
            <a:r>
              <a:rPr lang="en-US" sz="1200" baseline="0" dirty="0" smtClean="0"/>
              <a:t>Enter the first line of text on the slide, and then select the text. On the </a:t>
            </a:r>
            <a:r>
              <a:rPr lang="en-US" sz="1200" b="1" baseline="0" dirty="0" smtClean="0"/>
              <a:t>Home</a:t>
            </a:r>
            <a:r>
              <a:rPr lang="en-US" sz="1200" baseline="0" dirty="0" smtClean="0"/>
              <a:t> tab, in the </a:t>
            </a:r>
            <a:r>
              <a:rPr lang="en-US" sz="1200" b="1" baseline="0" dirty="0" smtClean="0"/>
              <a:t>Font</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list, select </a:t>
            </a:r>
            <a:r>
              <a:rPr lang="en-US" sz="1200" b="1" baseline="0" dirty="0" smtClean="0"/>
              <a:t>Trebuchet MS</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a:t>
            </a:r>
            <a:r>
              <a:rPr lang="en-US" sz="1200" b="1" baseline="0" dirty="0" smtClean="0"/>
              <a:t>Size</a:t>
            </a:r>
            <a:r>
              <a:rPr lang="en-US" sz="1200" baseline="0" dirty="0" smtClean="0"/>
              <a:t> box, enter </a:t>
            </a:r>
            <a:r>
              <a:rPr lang="en-US" sz="1200" b="1" baseline="0" dirty="0" smtClean="0"/>
              <a:t>26</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a:t>
            </a:r>
            <a:r>
              <a:rPr lang="en-US" sz="1200" b="1" baseline="0" dirty="0" smtClean="0"/>
              <a:t>Bold</a:t>
            </a:r>
            <a:r>
              <a:rPr lang="en-US" sz="1200" baseline="0" dirty="0" smtClean="0"/>
              <a:t>.</a:t>
            </a:r>
          </a:p>
          <a:p>
            <a:pPr marL="685800" lvl="1" indent="-228600">
              <a:buFont typeface="Arial" pitchFamily="34" charset="0"/>
              <a:buChar char="•"/>
            </a:pPr>
            <a:r>
              <a:rPr lang="en-US" sz="1200" baseline="0" dirty="0" smtClean="0"/>
              <a:t>Click the arrow next to </a:t>
            </a:r>
            <a:r>
              <a:rPr lang="en-US" sz="1200" b="1" baseline="0" dirty="0" smtClean="0"/>
              <a:t>Font</a:t>
            </a:r>
            <a:r>
              <a:rPr lang="en-US" sz="1200" baseline="0" dirty="0" smtClean="0"/>
              <a:t>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Black, Text 1, Lighter 25% </a:t>
            </a:r>
            <a:r>
              <a:rPr lang="en-US" sz="1200" baseline="0" dirty="0" smtClean="0"/>
              <a:t>(fourth row, second option from the left)</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a:t>
            </a:r>
            <a:r>
              <a:rPr lang="en-US" sz="1200" b="0" baseline="0" dirty="0" smtClean="0"/>
              <a:t> group, click </a:t>
            </a:r>
            <a:r>
              <a:rPr lang="en-US" sz="1200" b="1" baseline="0" dirty="0" smtClean="0"/>
              <a:t>Align</a:t>
            </a:r>
            <a:r>
              <a:rPr lang="en-US" sz="1200" b="0" baseline="0" dirty="0" smtClean="0"/>
              <a:t> </a:t>
            </a:r>
            <a:r>
              <a:rPr lang="en-US" sz="1200" b="1" baseline="0" dirty="0" smtClean="0"/>
              <a:t>Text</a:t>
            </a:r>
            <a:r>
              <a:rPr lang="en-US" sz="1200" b="0" baseline="0" dirty="0" smtClean="0"/>
              <a:t> </a:t>
            </a:r>
            <a:r>
              <a:rPr lang="en-US" sz="1200" b="1" baseline="0" dirty="0" smtClean="0"/>
              <a:t>Left</a:t>
            </a:r>
            <a:r>
              <a:rPr lang="en-US" sz="1200" b="0" baseline="0" dirty="0" smtClean="0"/>
              <a:t> to align the text left in the text box.</a:t>
            </a:r>
          </a:p>
          <a:p>
            <a:pPr marL="228600" indent="-228600">
              <a:buFont typeface="+mj-lt"/>
              <a:buAutoNum type="arabicPeriod"/>
            </a:pPr>
            <a:r>
              <a:rPr lang="en-US" sz="1200" b="0" baseline="0" dirty="0" smtClean="0"/>
              <a:t>On the slide, s</a:t>
            </a:r>
            <a:r>
              <a:rPr lang="en-US" sz="1200" b="0" dirty="0" smtClean="0"/>
              <a:t>elect</a:t>
            </a:r>
            <a:r>
              <a:rPr lang="en-US" sz="1200" b="0" baseline="0" dirty="0" smtClean="0"/>
              <a:t> the text box. Under </a:t>
            </a:r>
            <a:r>
              <a:rPr lang="en-US" sz="1200" b="1" baseline="0" dirty="0" smtClean="0"/>
              <a:t>Drawing</a:t>
            </a:r>
            <a:r>
              <a:rPr lang="en-US" sz="1200" b="0" baseline="0" dirty="0" smtClean="0"/>
              <a:t> </a:t>
            </a:r>
            <a:r>
              <a:rPr lang="en-US" sz="1200" b="1" baseline="0" dirty="0" smtClean="0"/>
              <a:t>Tools</a:t>
            </a:r>
            <a:r>
              <a:rPr lang="en-US" sz="1200" b="0" baseline="0" dirty="0" smtClean="0"/>
              <a:t>, on the </a:t>
            </a:r>
            <a:r>
              <a:rPr lang="en-US" sz="1200" b="1" baseline="0" dirty="0" smtClean="0"/>
              <a:t>Format</a:t>
            </a:r>
            <a:r>
              <a:rPr lang="en-US" sz="1200" b="0" baseline="0" dirty="0" smtClean="0"/>
              <a:t> tab, in the </a:t>
            </a:r>
            <a:r>
              <a:rPr lang="en-US" sz="1200" b="1" baseline="0" dirty="0" smtClean="0"/>
              <a:t>WordArt</a:t>
            </a:r>
            <a:r>
              <a:rPr lang="en-US" sz="1200" b="0" baseline="0" dirty="0" smtClean="0"/>
              <a:t> </a:t>
            </a:r>
            <a:r>
              <a:rPr lang="en-US" sz="1200" b="1" baseline="0" dirty="0" smtClean="0"/>
              <a:t>Styles</a:t>
            </a:r>
            <a:r>
              <a:rPr lang="en-US" sz="1200" b="0" baseline="0" dirty="0" smtClean="0"/>
              <a:t> group, click </a:t>
            </a:r>
            <a:r>
              <a:rPr lang="en-US" sz="1200" b="1" baseline="0" dirty="0" smtClean="0"/>
              <a:t>Text</a:t>
            </a:r>
            <a:r>
              <a:rPr lang="en-US" sz="1200" b="0" baseline="0" dirty="0" smtClean="0"/>
              <a:t> </a:t>
            </a:r>
            <a:r>
              <a:rPr lang="en-US" sz="1200" b="1" baseline="0" dirty="0" smtClean="0"/>
              <a:t>Effects</a:t>
            </a:r>
            <a:r>
              <a:rPr lang="en-US" sz="1200" b="0" baseline="0" dirty="0" smtClean="0"/>
              <a:t>, point to </a:t>
            </a:r>
            <a:r>
              <a:rPr lang="en-US" sz="1200" b="1" baseline="0" dirty="0" smtClean="0"/>
              <a:t>Shadow</a:t>
            </a:r>
            <a:r>
              <a:rPr lang="en-US" sz="1200" b="0" baseline="0" dirty="0" smtClean="0"/>
              <a:t>, and then click </a:t>
            </a:r>
            <a:r>
              <a:rPr lang="en-US" sz="1200" b="1" baseline="0" dirty="0" smtClean="0"/>
              <a:t>Shadow</a:t>
            </a:r>
            <a:r>
              <a:rPr lang="en-US" sz="1200" b="0" baseline="0" dirty="0" smtClean="0"/>
              <a:t> </a:t>
            </a:r>
            <a:r>
              <a:rPr lang="en-US" sz="1200" b="1" baseline="0" dirty="0" smtClean="0"/>
              <a:t>Options</a:t>
            </a:r>
            <a:r>
              <a:rPr lang="en-US" sz="1200" b="0" baseline="0" dirty="0" smtClean="0"/>
              <a:t>. In the </a:t>
            </a:r>
            <a:r>
              <a:rPr lang="en-US" sz="1200" b="1" baseline="0" dirty="0" smtClean="0"/>
              <a:t>Format</a:t>
            </a:r>
            <a:r>
              <a:rPr lang="en-US" sz="1200" b="0" baseline="0" dirty="0" smtClean="0"/>
              <a:t> </a:t>
            </a:r>
            <a:r>
              <a:rPr lang="en-US" sz="1200" b="1" baseline="0" dirty="0" smtClean="0"/>
              <a:t>Text</a:t>
            </a:r>
            <a:r>
              <a:rPr lang="en-US" sz="1200" b="0" baseline="0" dirty="0" smtClean="0"/>
              <a:t> </a:t>
            </a:r>
            <a:r>
              <a:rPr lang="en-US" sz="1200" b="1" baseline="0" dirty="0" smtClean="0"/>
              <a:t>Effects</a:t>
            </a:r>
            <a:r>
              <a:rPr lang="en-US" sz="1200" b="0" baseline="0" dirty="0" smtClean="0"/>
              <a:t> dialog box,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under </a:t>
            </a:r>
            <a:r>
              <a:rPr lang="en-US" sz="1200" b="1" baseline="0" dirty="0" smtClean="0"/>
              <a:t>Inner</a:t>
            </a:r>
            <a:r>
              <a:rPr lang="en-US" sz="1200" b="0" baseline="0" dirty="0" smtClean="0"/>
              <a:t> click </a:t>
            </a:r>
            <a:r>
              <a:rPr lang="en-US" sz="1200" b="1" baseline="0" dirty="0" smtClean="0"/>
              <a:t>Inside Diagonal Bottom Left </a:t>
            </a:r>
            <a:r>
              <a:rPr lang="en-US" sz="1200" b="0" baseline="0" dirty="0" smtClean="0"/>
              <a:t>(third row, first option from the left), and then do the following:</a:t>
            </a:r>
          </a:p>
          <a:p>
            <a:pPr marL="685800" lvl="1" indent="-228600">
              <a:buFont typeface="Arial" pitchFamily="34" charset="0"/>
              <a:buChar char="•"/>
            </a:pPr>
            <a:r>
              <a:rPr lang="en-US" sz="1200" b="0" baseline="0" dirty="0" smtClean="0"/>
              <a:t>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a:t>
            </a:r>
          </a:p>
          <a:p>
            <a:pPr marL="685800" lvl="1" indent="-228600">
              <a:buFont typeface="Arial" pitchFamily="34" charset="0"/>
              <a:buChar char="•"/>
            </a:pPr>
            <a:r>
              <a:rPr lang="en-US" sz="1200" b="0" baseline="0" dirty="0" smtClean="0"/>
              <a:t>In the </a:t>
            </a:r>
            <a:r>
              <a:rPr lang="en-US" sz="1200" b="1" baseline="0" dirty="0" smtClean="0"/>
              <a:t>Transparency</a:t>
            </a:r>
            <a:r>
              <a:rPr lang="en-US" sz="1200" b="0" baseline="0" dirty="0" smtClean="0"/>
              <a:t> box, enter </a:t>
            </a:r>
            <a:r>
              <a:rPr lang="en-US" sz="1200" b="1" baseline="0" dirty="0" smtClean="0"/>
              <a:t>21%</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Blur</a:t>
            </a:r>
            <a:r>
              <a:rPr lang="en-US" sz="1200" b="0" baseline="0" dirty="0" smtClean="0"/>
              <a:t> box, enter </a:t>
            </a:r>
            <a:r>
              <a:rPr lang="en-US" sz="1200" b="1" baseline="0" dirty="0" smtClean="0"/>
              <a:t>5 pt</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Angle</a:t>
            </a:r>
            <a:r>
              <a:rPr lang="en-US" sz="1200" b="0" baseline="0" dirty="0" smtClean="0"/>
              <a:t> box, enter </a:t>
            </a:r>
            <a:r>
              <a:rPr lang="en-US" sz="1200" b="1" baseline="0" dirty="0" smtClean="0"/>
              <a:t>90</a:t>
            </a:r>
            <a:r>
              <a:rPr lang="en-US" sz="1200" b="1" baseline="0" dirty="0" smtClean="0">
                <a:latin typeface="Arial"/>
                <a:cs typeface="Arial"/>
              </a:rPr>
              <a:t>°</a:t>
            </a:r>
            <a:r>
              <a:rPr lang="en-US" sz="1200" b="0" baseline="0" dirty="0" smtClean="0">
                <a:latin typeface="Arial"/>
                <a:cs typeface="Arial"/>
              </a:rPr>
              <a:t>.</a:t>
            </a:r>
          </a:p>
          <a:p>
            <a:pPr marL="685800" lvl="1" indent="-228600">
              <a:buFont typeface="Arial" pitchFamily="34" charset="0"/>
              <a:buChar char="•"/>
            </a:pPr>
            <a:r>
              <a:rPr lang="en-US" sz="1200" b="0" baseline="0" dirty="0" smtClean="0">
                <a:latin typeface="+mn-lt"/>
                <a:cs typeface="Arial"/>
              </a:rPr>
              <a:t>In the </a:t>
            </a:r>
            <a:r>
              <a:rPr lang="en-US" sz="1200" b="1" baseline="0" dirty="0" smtClean="0">
                <a:latin typeface="+mn-lt"/>
                <a:cs typeface="Arial"/>
              </a:rPr>
              <a:t>Distance</a:t>
            </a:r>
            <a:r>
              <a:rPr lang="en-US" sz="1200" b="0" baseline="0" dirty="0" smtClean="0">
                <a:latin typeface="+mn-lt"/>
                <a:cs typeface="Arial"/>
              </a:rPr>
              <a:t> box, enter </a:t>
            </a:r>
            <a:r>
              <a:rPr lang="en-US" sz="1200" b="1" baseline="0" dirty="0" smtClean="0">
                <a:latin typeface="+mn-lt"/>
                <a:cs typeface="Arial"/>
              </a:rPr>
              <a:t>4 pt</a:t>
            </a:r>
            <a:r>
              <a:rPr lang="en-US" sz="1200" b="0" baseline="0" dirty="0" smtClean="0">
                <a:latin typeface="+mn-lt"/>
                <a:cs typeface="Arial"/>
              </a:rPr>
              <a:t>.</a:t>
            </a:r>
            <a:endParaRPr lang="en-US" sz="1200" b="0" dirty="0" smtClean="0">
              <a:latin typeface="+mn-lt"/>
            </a:endParaRPr>
          </a:p>
          <a:p>
            <a:pPr marL="228600" indent="-228600">
              <a:buFont typeface="+mj-lt"/>
              <a:buAutoNum type="arabicPeriod"/>
            </a:pPr>
            <a:r>
              <a:rPr lang="en-US" sz="1200" dirty="0" smtClean="0"/>
              <a:t>On the slide, drag the text box on</a:t>
            </a:r>
            <a:r>
              <a:rPr lang="en-US" sz="1200" baseline="0" dirty="0" smtClean="0"/>
              <a:t>to the second (top) rectangle. </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animate the first shape and text effects on this slide, do the following:</a:t>
            </a:r>
          </a:p>
          <a:p>
            <a:pPr marL="228600" indent="-228600">
              <a:buFont typeface="+mj-lt"/>
              <a:buAutoNum type="arabicPeriod"/>
            </a:pPr>
            <a:r>
              <a:rPr lang="en-US" sz="1200" b="0" dirty="0" smtClean="0"/>
              <a:t>In the </a:t>
            </a:r>
            <a:r>
              <a:rPr lang="en-US" sz="1200" b="1" dirty="0" smtClean="0"/>
              <a:t>Selection and Visibility</a:t>
            </a:r>
            <a:r>
              <a:rPr lang="en-US" sz="1200" b="1" baseline="0" dirty="0" smtClean="0"/>
              <a:t> </a:t>
            </a:r>
            <a:r>
              <a:rPr lang="en-US" sz="1200" b="0" baseline="0" dirty="0" smtClean="0"/>
              <a:t>pane, select the third object in the list (the </a:t>
            </a:r>
            <a:r>
              <a:rPr lang="en-US" sz="1200" b="0" i="0" baseline="0" dirty="0" smtClean="0"/>
              <a:t>first </a:t>
            </a:r>
            <a:r>
              <a:rPr lang="en-US" sz="1200" b="0" baseline="0" dirty="0" smtClean="0"/>
              <a:t>rectangle you created). On the </a:t>
            </a:r>
            <a:r>
              <a:rPr lang="en-US" sz="1200" b="1" baseline="0" dirty="0" smtClean="0"/>
              <a:t>Animations</a:t>
            </a:r>
            <a:r>
              <a:rPr lang="en-US" sz="1200" b="0" baseline="0" dirty="0" smtClean="0"/>
              <a:t> tab, in the </a:t>
            </a:r>
            <a:r>
              <a:rPr lang="en-US" sz="1200" b="1" baseline="0" dirty="0" smtClean="0"/>
              <a:t>Advanced Animation</a:t>
            </a:r>
            <a:r>
              <a:rPr lang="en-US" sz="1200" b="0" baseline="0" dirty="0" smtClean="0"/>
              <a:t> group, click </a:t>
            </a:r>
            <a:r>
              <a:rPr lang="en-US" sz="1200" b="1" baseline="0" dirty="0" smtClean="0"/>
              <a:t>Add Animation</a:t>
            </a:r>
            <a:r>
              <a:rPr lang="en-US" sz="1200" b="0" baseline="0" dirty="0" smtClean="0"/>
              <a:t>,  and then under </a:t>
            </a:r>
            <a:r>
              <a:rPr lang="en-US" sz="1200" b="1" baseline="0" dirty="0" smtClean="0"/>
              <a:t>Entrance</a:t>
            </a:r>
            <a:r>
              <a:rPr lang="en-US" sz="1200" b="0" baseline="0" dirty="0" smtClean="0"/>
              <a:t> click </a:t>
            </a:r>
            <a:r>
              <a:rPr lang="en-US" sz="1200" b="1" baseline="0" dirty="0" smtClean="0"/>
              <a:t>Float In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Animation</a:t>
            </a:r>
            <a:r>
              <a:rPr lang="en-US" sz="1200" b="0" baseline="0" dirty="0" smtClean="0"/>
              <a:t> group, click </a:t>
            </a:r>
            <a:r>
              <a:rPr lang="en-US" sz="1200" b="1" baseline="0" dirty="0" smtClean="0"/>
              <a:t>Effect Options</a:t>
            </a:r>
            <a:r>
              <a:rPr lang="en-US" sz="1200" b="0" baseline="0" dirty="0" smtClean="0"/>
              <a:t>, and then click </a:t>
            </a:r>
            <a:r>
              <a:rPr lang="en-US" sz="1200" b="1" baseline="0" dirty="0" smtClean="0"/>
              <a:t>Float Down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Timing</a:t>
            </a:r>
            <a:r>
              <a:rPr lang="en-US" sz="1200" b="0" baseline="0" dirty="0" smtClean="0"/>
              <a:t> group,</a:t>
            </a:r>
            <a:r>
              <a:rPr lang="en-US" sz="1200" b="1" baseline="0" dirty="0" smtClean="0"/>
              <a:t> </a:t>
            </a:r>
            <a:r>
              <a:rPr lang="en-US" sz="1200" b="0" baseline="0" dirty="0" smtClean="0"/>
              <a:t>do the following:</a:t>
            </a:r>
          </a:p>
          <a:p>
            <a:pPr marL="685800" lvl="1" indent="-228600">
              <a:buFont typeface="Arial" pitchFamily="34" charset="0"/>
              <a:buChar char="•"/>
            </a:pPr>
            <a:r>
              <a:rPr lang="en-US" sz="1200" b="0" baseline="0" dirty="0" smtClean="0"/>
              <a:t>In the </a:t>
            </a:r>
            <a:r>
              <a:rPr lang="en-US" sz="1200" b="1" baseline="0" dirty="0" smtClean="0"/>
              <a:t>Start</a:t>
            </a:r>
            <a:r>
              <a:rPr lang="en-US" sz="1200" b="0" baseline="0" dirty="0" smtClean="0"/>
              <a:t> list, select </a:t>
            </a:r>
            <a:r>
              <a:rPr lang="en-US" sz="1200" b="1" baseline="0" dirty="0" smtClean="0"/>
              <a:t>With</a:t>
            </a:r>
            <a:r>
              <a:rPr lang="en-US" sz="1200" b="0" baseline="0" dirty="0" smtClean="0"/>
              <a:t> </a:t>
            </a:r>
            <a:r>
              <a:rPr lang="en-US" sz="1200" b="1" baseline="0" dirty="0" smtClean="0"/>
              <a:t>Previous</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Duration</a:t>
            </a:r>
            <a:r>
              <a:rPr lang="en-US" sz="1200" b="0" baseline="0" dirty="0" smtClean="0"/>
              <a:t> box, enter </a:t>
            </a:r>
            <a:r>
              <a:rPr lang="en-US" sz="1200" b="1" baseline="0" dirty="0" smtClean="0"/>
              <a:t>1.00 second</a:t>
            </a:r>
            <a:r>
              <a:rPr lang="en-US" sz="1200" b="0" baseline="0" dirty="0" smtClean="0"/>
              <a:t>.</a:t>
            </a:r>
            <a:endParaRPr lang="en-US" sz="1200" b="0" dirty="0" smtClean="0"/>
          </a:p>
          <a:p>
            <a:pPr marL="228600" indent="-228600">
              <a:buFont typeface="+mj-lt"/>
              <a:buAutoNum type="arabicPeriod"/>
            </a:pPr>
            <a:r>
              <a:rPr lang="en-US" sz="1200" dirty="0" smtClean="0"/>
              <a:t>In the </a:t>
            </a:r>
            <a:r>
              <a:rPr lang="en-US" sz="1200" b="1" dirty="0" smtClean="0"/>
              <a:t>Selection</a:t>
            </a:r>
            <a:r>
              <a:rPr lang="en-US" sz="1200" b="1" baseline="0" dirty="0" smtClean="0"/>
              <a:t> and Visibility </a:t>
            </a:r>
            <a:r>
              <a:rPr lang="en-US" sz="1200" baseline="0" dirty="0" smtClean="0"/>
              <a:t>pane, select the second object in the list (the second rectangle you created). 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p>
          <a:p>
            <a:pPr marL="228600" lvl="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do the following:</a:t>
            </a:r>
          </a:p>
          <a:p>
            <a:pPr marL="685800" lvl="1" indent="-228600">
              <a:buFont typeface="Arial" pitchFamily="34" charset="0"/>
              <a:buChar char="•"/>
            </a:pPr>
            <a:r>
              <a:rPr lang="en-US" sz="1200" dirty="0" smtClean="0"/>
              <a:t>In the </a:t>
            </a:r>
            <a:r>
              <a:rPr lang="en-US" sz="1200" b="1" dirty="0" smtClean="0"/>
              <a:t>Start</a:t>
            </a:r>
            <a:r>
              <a:rPr lang="en-US" sz="1200" dirty="0" smtClean="0"/>
              <a:t> list, select </a:t>
            </a:r>
            <a:r>
              <a:rPr lang="en-US" sz="1200" b="1" dirty="0" smtClean="0"/>
              <a:t>After</a:t>
            </a:r>
            <a:r>
              <a:rPr lang="en-US" sz="1200" dirty="0" smtClean="0"/>
              <a:t> </a:t>
            </a:r>
            <a:r>
              <a:rPr lang="en-US" sz="1200" b="1" dirty="0" smtClean="0"/>
              <a:t>Previous</a:t>
            </a:r>
            <a:r>
              <a:rPr lang="en-US" sz="1200" dirty="0" smtClean="0"/>
              <a:t>.</a:t>
            </a:r>
          </a:p>
          <a:p>
            <a:pPr marL="685800" lvl="1" indent="-228600">
              <a:buFont typeface="Arial" pitchFamily="34" charset="0"/>
              <a:buChar char="•"/>
            </a:pPr>
            <a:r>
              <a:rPr lang="en-US" sz="1200" dirty="0" smtClean="0"/>
              <a:t>In</a:t>
            </a:r>
            <a:r>
              <a:rPr lang="en-US" sz="1200" baseline="0" dirty="0" smtClean="0"/>
              <a:t>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AutoNum type="arabicPeriod"/>
            </a:pPr>
            <a:r>
              <a:rPr lang="en-US" sz="1200" dirty="0" smtClean="0"/>
              <a:t>In the </a:t>
            </a:r>
            <a:r>
              <a:rPr lang="en-US" sz="1200" b="1" dirty="0" smtClean="0"/>
              <a:t>Selection and Visibility </a:t>
            </a:r>
            <a:r>
              <a:rPr lang="en-US" sz="1200" dirty="0" smtClean="0"/>
              <a:t>pane, select the first object</a:t>
            </a:r>
            <a:r>
              <a:rPr lang="en-US" sz="1200" baseline="0" dirty="0" smtClean="0"/>
              <a:t> in the list (text box). On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Wipe</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From Top</a:t>
            </a:r>
            <a:r>
              <a:rPr lang="en-US" sz="1200" baseline="0" dirty="0" smtClean="0"/>
              <a:t>.</a:t>
            </a:r>
          </a:p>
          <a:p>
            <a:pPr marL="228600" lvl="0" indent="-228600">
              <a:buFont typeface="+mj-lt"/>
              <a:buAutoNum type="arabicPeriod"/>
            </a:pPr>
            <a:r>
              <a:rPr lang="en-US" sz="1200" baseline="0" dirty="0" smtClean="0"/>
              <a:t>Also on the Animations tab, in the Timing group, do the following:</a:t>
            </a:r>
          </a:p>
          <a:p>
            <a:pPr marL="685800" lvl="1" indent="-228600">
              <a:buFont typeface="Arial" pitchFamily="34" charset="0"/>
              <a:buChar char="•"/>
            </a:pPr>
            <a:r>
              <a:rPr lang="en-US" sz="1200" baseline="0" dirty="0" smtClean="0"/>
              <a:t>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a:t>
            </a:r>
            <a:r>
              <a:rPr lang="en-US" sz="1200" baseline="0" dirty="0" smtClean="0"/>
              <a:t> the other animated shapes and text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Press</a:t>
            </a:r>
            <a:r>
              <a:rPr lang="en-US" sz="1200" b="0" baseline="0" dirty="0" smtClean="0"/>
              <a:t> and hold CTRL, and then in the </a:t>
            </a:r>
            <a:r>
              <a:rPr lang="en-US" sz="1200" b="1" baseline="0" dirty="0" smtClean="0"/>
              <a:t>Selection and Visibility </a:t>
            </a:r>
            <a:r>
              <a:rPr lang="en-US" sz="1200" b="0" baseline="0" dirty="0" smtClean="0"/>
              <a:t>pane, select the two rectangles and the text box. </a:t>
            </a:r>
            <a:r>
              <a:rPr lang="en-US" sz="1200" dirty="0" smtClean="0"/>
              <a:t>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r>
              <a:rPr lang="en-US" sz="1200" b="0" dirty="0" smtClean="0"/>
              <a:t> </a:t>
            </a:r>
          </a:p>
          <a:p>
            <a:pPr marL="228600" indent="-228600">
              <a:buFont typeface="+mj-lt"/>
              <a:buAutoNum type="arabicPeriod"/>
            </a:pPr>
            <a:r>
              <a:rPr lang="en-US" sz="1200" b="0" baseline="0" dirty="0" smtClean="0"/>
              <a:t>With the second group of objects still selected on the slide, drag them under the first group of objects, aligning the right edge of the rectangles with the right edge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second group of objects still selected on the slide, o</a:t>
            </a:r>
            <a:r>
              <a:rPr lang="en-US" sz="1200" dirty="0" smtClean="0"/>
              <a:t>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third group of objects still selected on the slide, drag them under the second group of objects, aligning the right edge of the rectangles with the right edge of the slide.</a:t>
            </a:r>
            <a:r>
              <a:rPr lang="en-US" sz="1200" b="0" dirty="0" smtClean="0"/>
              <a:t> </a:t>
            </a:r>
          </a:p>
          <a:p>
            <a:pPr marL="228600" indent="-228600">
              <a:buFont typeface="+mj-lt"/>
              <a:buAutoNum type="arabicPeriod"/>
            </a:pPr>
            <a:r>
              <a:rPr lang="en-US" sz="1200" b="0" baseline="0" dirty="0" smtClean="0"/>
              <a:t>Click in the second and third duplicate text boxes and edit the text.</a:t>
            </a:r>
          </a:p>
          <a:p>
            <a:pPr marL="228600" indent="-228600">
              <a:buFont typeface="+mj-lt"/>
              <a:buAutoNum type="arabicPeriod"/>
            </a:pPr>
            <a:endParaRPr lang="en-US" sz="1200" b="0" baseline="0" dirty="0" smtClean="0"/>
          </a:p>
          <a:p>
            <a:endParaRPr lang="en-US" sz="1200" b="0" baseline="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50% </a:t>
            </a:r>
            <a:r>
              <a:rPr lang="en-US" sz="1200" b="0" kern="1200" dirty="0" smtClean="0">
                <a:solidFill>
                  <a:schemeClr val="tx1"/>
                </a:solidFill>
                <a:latin typeface="+mn-lt"/>
                <a:ea typeface="+mn-ea"/>
                <a:cs typeface="+mn-cs"/>
              </a:rPr>
              <a:t>(fifth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a:t>
            </a:r>
            <a:r>
              <a:rPr lang="en-US" sz="1200" kern="1200" smtClean="0">
                <a:solidFill>
                  <a:schemeClr val="tx1"/>
                </a:solidFill>
                <a:latin typeface="+mn-lt"/>
                <a:ea typeface="+mn-ea"/>
                <a:cs typeface="+mn-cs"/>
              </a:rPr>
              <a:t>the </a:t>
            </a:r>
            <a:r>
              <a:rPr lang="en-US" sz="1200" b="1" kern="1200" smtClean="0">
                <a:solidFill>
                  <a:schemeClr val="tx1"/>
                </a:solidFill>
                <a:latin typeface="+mn-lt"/>
                <a:ea typeface="+mn-ea"/>
                <a:cs typeface="+mn-cs"/>
              </a:rPr>
              <a:t>Position </a:t>
            </a:r>
            <a:r>
              <a:rPr lang="en-US" sz="1200" kern="1200" smtClean="0">
                <a:solidFill>
                  <a:schemeClr val="tx1"/>
                </a:solidFill>
                <a:latin typeface="+mn-lt"/>
                <a:ea typeface="+mn-ea"/>
                <a:cs typeface="+mn-cs"/>
              </a:rPr>
              <a:t>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5% </a:t>
            </a:r>
            <a:r>
              <a:rPr lang="en-US" sz="1200" b="0" kern="1200" dirty="0" smtClean="0">
                <a:solidFill>
                  <a:schemeClr val="tx1"/>
                </a:solidFill>
                <a:latin typeface="+mn-lt"/>
                <a:ea typeface="+mn-ea"/>
                <a:cs typeface="+mn-cs"/>
              </a:rPr>
              <a:t>(fifth row, second option from the left).</a:t>
            </a:r>
          </a:p>
          <a:p>
            <a:endParaRPr lang="en-US" sz="1200" b="1" dirty="0" smtClean="0"/>
          </a:p>
          <a:p>
            <a:endParaRPr lang="en-US" sz="1200" b="1"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19037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Rotating tubes with text</a:t>
            </a:r>
          </a:p>
          <a:p>
            <a:r>
              <a:rPr lang="en-US" sz="1400" dirty="0" smtClean="0"/>
              <a:t>(Intermediate)</a:t>
            </a:r>
          </a:p>
          <a:p>
            <a:endParaRPr lang="en-US" sz="1200" dirty="0" smtClean="0"/>
          </a:p>
          <a:p>
            <a:endParaRPr lang="en-US" sz="1200" dirty="0" smtClean="0"/>
          </a:p>
          <a:p>
            <a:pPr marL="228600" indent="-228600">
              <a:buFont typeface="+mj-lt"/>
              <a:buNone/>
            </a:pPr>
            <a:r>
              <a:rPr lang="en-US" sz="1200" dirty="0" smtClean="0"/>
              <a:t>To reproduce the first shape</a:t>
            </a:r>
            <a:r>
              <a:rPr lang="en-US" sz="1200" baseline="0" dirty="0" smtClean="0"/>
              <a:t> effect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b="0" dirty="0" smtClean="0"/>
          </a:p>
          <a:p>
            <a:pPr marL="228600" indent="-228600">
              <a:buFont typeface="+mj-lt"/>
              <a:buAutoNum type="arabicPeriod"/>
            </a:pPr>
            <a:r>
              <a:rPr lang="en-US" sz="1200" b="0" dirty="0" smtClean="0"/>
              <a:t>On the </a:t>
            </a:r>
            <a:r>
              <a:rPr lang="en-US" sz="1200" b="1" dirty="0" smtClean="0"/>
              <a:t>Insert </a:t>
            </a:r>
            <a:r>
              <a:rPr lang="en-US" sz="1200" b="0" dirty="0" smtClean="0"/>
              <a:t>tab, in the </a:t>
            </a:r>
            <a:r>
              <a:rPr lang="en-US" sz="1200" b="1" dirty="0" smtClean="0"/>
              <a:t>Illustrations </a:t>
            </a:r>
            <a:r>
              <a:rPr lang="en-US" sz="1200" b="0" baseline="0" dirty="0" smtClean="0"/>
              <a:t>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Rectangle</a:t>
            </a:r>
            <a:r>
              <a:rPr lang="en-US" sz="1200" b="0" baseline="0" dirty="0" smtClean="0"/>
              <a:t> (first option from the left). On the slide, d</a:t>
            </a:r>
            <a:r>
              <a:rPr lang="en-US" sz="1200" b="0" dirty="0" smtClean="0"/>
              <a:t>rag</a:t>
            </a:r>
            <a:r>
              <a:rPr lang="en-US" sz="1200" b="0" baseline="0" dirty="0" smtClean="0"/>
              <a:t> to draw a rectangle.</a:t>
            </a:r>
            <a:endParaRPr lang="en-US" sz="1200" b="0" dirty="0" smtClean="0"/>
          </a:p>
          <a:p>
            <a:pPr marL="228600" indent="-228600">
              <a:buFont typeface="+mj-lt"/>
              <a:buAutoNum type="arabicPeriod"/>
            </a:pPr>
            <a:r>
              <a:rPr lang="en-US" sz="1200" dirty="0" smtClean="0"/>
              <a:t>Select</a:t>
            </a:r>
            <a:r>
              <a:rPr lang="en-US" sz="1200" baseline="0" dirty="0" smtClean="0"/>
              <a:t> the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 </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Height</a:t>
            </a:r>
            <a:r>
              <a:rPr lang="en-US" sz="1200" baseline="0" dirty="0" smtClean="0"/>
              <a:t> box, enter </a:t>
            </a:r>
            <a:r>
              <a:rPr lang="en-US" sz="1200" b="1" baseline="0" dirty="0" smtClean="0"/>
              <a:t>0.75”</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7.42”</a:t>
            </a:r>
            <a:r>
              <a:rPr lang="en-US" sz="1200" baseline="0" dirty="0" smtClean="0"/>
              <a:t>.</a:t>
            </a:r>
          </a:p>
          <a:p>
            <a:pPr marL="228600" indent="-228600">
              <a:buFont typeface="+mj-lt"/>
              <a:buAutoNum type="arabicPeriod"/>
            </a:pPr>
            <a:r>
              <a:rPr lang="en-US" sz="1200" i="0" baseline="0" dirty="0" smtClean="0"/>
              <a:t>Drag the rectangle above the middle of the slide, and then align the right edge with the right edge of the slide.</a:t>
            </a:r>
          </a:p>
          <a:p>
            <a:pPr marL="228600" indent="-228600">
              <a:buFont typeface="+mj-lt"/>
              <a:buAutoNum type="arabicPeriod"/>
            </a:pPr>
            <a:r>
              <a:rPr lang="en-US" sz="1200" baseline="0" dirty="0" smtClean="0"/>
              <a:t>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aseline="0" dirty="0" smtClean="0"/>
              <a:t>, and then under </a:t>
            </a:r>
            <a:r>
              <a:rPr lang="en-US" sz="1200" b="1" baseline="0" dirty="0" smtClean="0"/>
              <a:t>Reflection</a:t>
            </a:r>
            <a:r>
              <a:rPr lang="en-US" sz="1200" baseline="0" dirty="0" smtClean="0"/>
              <a:t> </a:t>
            </a:r>
            <a:r>
              <a:rPr lang="en-US" sz="1200" b="1" baseline="0" dirty="0" smtClean="0"/>
              <a:t>Variations</a:t>
            </a:r>
            <a:r>
              <a:rPr lang="en-US" sz="1200" baseline="0" dirty="0" smtClean="0"/>
              <a:t> click </a:t>
            </a:r>
            <a:r>
              <a:rPr lang="en-US" sz="1200" b="1" baseline="0" dirty="0" smtClean="0"/>
              <a:t>Tight</a:t>
            </a:r>
            <a:r>
              <a:rPr lang="en-US" sz="1200" baseline="0" dirty="0" smtClean="0"/>
              <a:t> </a:t>
            </a:r>
            <a:r>
              <a:rPr lang="en-US" sz="1200" b="1" baseline="0" dirty="0" smtClean="0"/>
              <a:t>Reflection, touching</a:t>
            </a:r>
            <a:r>
              <a:rPr lang="en-US" sz="1200" baseline="0" dirty="0" smtClean="0"/>
              <a:t>.</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Home</a:t>
            </a:r>
            <a:r>
              <a:rPr lang="en-US" sz="1200" b="0" baseline="0" dirty="0" smtClean="0"/>
              <a:t> tab, in the bottom right corner of the </a:t>
            </a:r>
            <a:r>
              <a:rPr lang="en-US" sz="1200" b="1" baseline="0" dirty="0" smtClean="0"/>
              <a:t>Drawing</a:t>
            </a:r>
            <a:r>
              <a:rPr lang="en-US" sz="1200" b="0" baseline="0" dirty="0" smtClean="0"/>
              <a:t> group, click the </a:t>
            </a:r>
            <a:r>
              <a:rPr lang="en-US" sz="1200" b="1" baseline="0" dirty="0" smtClean="0"/>
              <a:t>Format Shape</a:t>
            </a:r>
            <a:r>
              <a:rPr lang="en-US" sz="1200" b="0" baseline="0" dirty="0" smtClean="0"/>
              <a:t> dialog box launcher.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Direction</a:t>
            </a:r>
            <a:r>
              <a:rPr lang="en-US" sz="1200" b="0" baseline="0" dirty="0" smtClean="0"/>
              <a:t> list, select </a:t>
            </a:r>
            <a:r>
              <a:rPr lang="en-US" sz="1200" b="1" baseline="0" dirty="0" smtClean="0"/>
              <a:t>Linear</a:t>
            </a:r>
            <a:r>
              <a:rPr lang="en-US" sz="1200" b="0" baseline="0" dirty="0" smtClean="0"/>
              <a:t> </a:t>
            </a:r>
            <a:r>
              <a:rPr lang="en-US" sz="1200" b="1" baseline="0" dirty="0" smtClean="0"/>
              <a:t>Up </a:t>
            </a:r>
            <a:r>
              <a:rPr lang="en-US" sz="1200" b="0" baseline="0" dirty="0" smtClean="0"/>
              <a:t>(second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endParaRPr lang="en-US" sz="1200" b="0" baseline="0" dirty="0" smtClean="0"/>
          </a:p>
          <a:p>
            <a:pPr marL="342900" lvl="0" indent="-3429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a:t>
            </a:r>
            <a:r>
              <a:rPr lang="en-US" sz="1200" b="0" kern="1200" dirty="0" smtClean="0">
                <a:solidFill>
                  <a:schemeClr val="tx1"/>
                </a:solidFill>
                <a:latin typeface="+mn-lt"/>
                <a:ea typeface="+mn-ea"/>
                <a:cs typeface="+mn-cs"/>
              </a:rPr>
              <a:t> 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Blue, Accent 1, Lighter 40%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(fourth row, fifth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a:t>
            </a:r>
            <a:r>
              <a:rPr lang="en-US" sz="1200" b="0" kern="1200" baseline="0" dirty="0" smtClean="0">
                <a:solidFill>
                  <a:schemeClr val="tx1"/>
                </a:solidFill>
                <a:latin typeface="+mn-lt"/>
                <a:ea typeface="+mn-ea"/>
                <a:cs typeface="+mn-cs"/>
              </a:rPr>
              <a:t>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26%</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 </a:t>
            </a:r>
            <a:r>
              <a:rPr lang="en-US" sz="1200" b="0" kern="1200" dirty="0" smtClean="0">
                <a:solidFill>
                  <a:schemeClr val="tx1"/>
                </a:solidFill>
                <a:latin typeface="+mn-lt"/>
                <a:ea typeface="+mn-ea"/>
                <a:cs typeface="+mn-cs"/>
              </a:rPr>
              <a:t>(second row,</a:t>
            </a:r>
            <a:r>
              <a:rPr lang="en-US" sz="1200" b="0" kern="1200" baseline="0" dirty="0" smtClean="0">
                <a:solidFill>
                  <a:schemeClr val="tx1"/>
                </a:solidFill>
                <a:latin typeface="+mn-lt"/>
                <a:ea typeface="+mn-ea"/>
                <a:cs typeface="+mn-cs"/>
              </a:rPr>
              <a:t> first option from the left).</a:t>
            </a:r>
            <a:endParaRPr lang="en-US" sz="1200" baseline="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80%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a:t>
            </a:r>
            <a:r>
              <a:rPr lang="en-US" sz="1200" b="1" kern="1200" baseline="0" dirty="0" smtClean="0">
                <a:solidFill>
                  <a:schemeClr val="tx1"/>
                </a:solidFill>
                <a:latin typeface="+mn-lt"/>
                <a:ea typeface="+mn-ea"/>
                <a:cs typeface="+mn-cs"/>
              </a:rPr>
              <a:t> Text 1, Lighter 50% </a:t>
            </a:r>
            <a:r>
              <a:rPr lang="en-US" sz="1200" b="0" kern="1200" baseline="0" dirty="0" smtClean="0">
                <a:solidFill>
                  <a:schemeClr val="tx1"/>
                </a:solidFill>
                <a:latin typeface="+mn-lt"/>
                <a:ea typeface="+mn-ea"/>
                <a:cs typeface="+mn-cs"/>
              </a:rPr>
              <a:t>(second row, second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35% </a:t>
            </a:r>
            <a:r>
              <a:rPr lang="en-US" sz="1200" b="0" kern="1200" dirty="0" smtClean="0">
                <a:solidFill>
                  <a:schemeClr val="tx1"/>
                </a:solidFill>
                <a:latin typeface="+mn-lt"/>
                <a:ea typeface="+mn-ea"/>
                <a:cs typeface="+mn-cs"/>
              </a:rPr>
              <a:t>(fifth</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row,</a:t>
            </a:r>
            <a:r>
              <a:rPr lang="en-US" sz="1200" b="0" kern="1200" baseline="0" dirty="0" smtClean="0">
                <a:solidFill>
                  <a:schemeClr val="tx1"/>
                </a:solidFill>
                <a:latin typeface="+mn-lt"/>
                <a:ea typeface="+mn-ea"/>
                <a:cs typeface="+mn-cs"/>
              </a:rPr>
              <a:t> first option from the left).</a:t>
            </a:r>
            <a:endParaRPr lang="en-US" sz="1200" baseline="0" dirty="0" smtClean="0"/>
          </a:p>
          <a:p>
            <a:pPr marL="22860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pane, select </a:t>
            </a:r>
            <a:r>
              <a:rPr lang="en-US" sz="1200" b="1" kern="1200" baseline="0" dirty="0" smtClean="0">
                <a:solidFill>
                  <a:schemeClr val="tx1"/>
                </a:solidFill>
                <a:latin typeface="+mn-lt"/>
                <a:ea typeface="+mn-ea"/>
                <a:cs typeface="+mn-cs"/>
              </a:rPr>
              <a:t>No</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a:t>
            </a:r>
          </a:p>
          <a:p>
            <a:pPr marL="228600" indent="-228600">
              <a:buFont typeface="+mj-lt"/>
              <a:buAutoNum type="arabicPeriod"/>
            </a:pPr>
            <a:r>
              <a:rPr lang="en-US" sz="1200" b="0" kern="1200" baseline="0" dirty="0" smtClean="0">
                <a:solidFill>
                  <a:schemeClr val="tx1"/>
                </a:solidFill>
                <a:latin typeface="+mn-lt"/>
                <a:ea typeface="+mn-ea"/>
                <a:cs typeface="+mn-cs"/>
              </a:rPr>
              <a:t>Also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pane, click the button next to </a:t>
            </a:r>
            <a:r>
              <a:rPr lang="en-US" sz="1200" b="1" kern="1200" baseline="0" dirty="0" smtClean="0">
                <a:solidFill>
                  <a:schemeClr val="tx1"/>
                </a:solidFill>
                <a:latin typeface="+mn-lt"/>
                <a:ea typeface="+mn-ea"/>
                <a:cs typeface="+mn-cs"/>
              </a:rPr>
              <a:t>Presets</a:t>
            </a:r>
            <a:r>
              <a:rPr lang="en-US" sz="1200" b="0" kern="1200" baseline="0" dirty="0" smtClean="0">
                <a:solidFill>
                  <a:schemeClr val="tx1"/>
                </a:solidFill>
                <a:latin typeface="+mn-lt"/>
                <a:ea typeface="+mn-ea"/>
                <a:cs typeface="+mn-cs"/>
              </a:rPr>
              <a:t>, under </a:t>
            </a:r>
            <a:r>
              <a:rPr lang="en-US" sz="1200" b="1" kern="1200" baseline="0" dirty="0" smtClean="0">
                <a:solidFill>
                  <a:schemeClr val="tx1"/>
                </a:solidFill>
                <a:latin typeface="+mn-lt"/>
                <a:ea typeface="+mn-ea"/>
                <a:cs typeface="+mn-cs"/>
              </a:rPr>
              <a:t>Outer</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Offset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Center</a:t>
            </a:r>
            <a:r>
              <a:rPr lang="en-US" sz="1200" b="0" kern="1200" baseline="0" dirty="0" smtClean="0">
                <a:solidFill>
                  <a:schemeClr val="tx1"/>
                </a:solidFill>
                <a:latin typeface="+mn-lt"/>
                <a:ea typeface="+mn-ea"/>
                <a:cs typeface="+mn-cs"/>
              </a:rPr>
              <a:t>, and then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60%</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102%</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Blur</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 pt</a:t>
            </a:r>
            <a:r>
              <a:rPr lang="en-US" sz="1200" b="0" kern="1200" baseline="0" dirty="0" smtClean="0">
                <a:solidFill>
                  <a:schemeClr val="tx1"/>
                </a:solidFill>
                <a:latin typeface="+mn-lt"/>
                <a:ea typeface="+mn-ea"/>
                <a:cs typeface="+mn-cs"/>
              </a:rPr>
              <a:t>.</a:t>
            </a:r>
          </a:p>
          <a:p>
            <a:pPr marL="685800" lvl="1"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0</a:t>
            </a:r>
            <a:r>
              <a:rPr lang="en-US" sz="1200" b="1" kern="1200" dirty="0" smtClean="0">
                <a:solidFill>
                  <a:schemeClr val="tx1"/>
                </a:solidFill>
                <a:latin typeface="+mn-lt"/>
                <a:ea typeface="+mn-ea"/>
                <a:cs typeface="Arial"/>
              </a:rPr>
              <a:t>°</a:t>
            </a:r>
          </a:p>
          <a:p>
            <a:pPr marL="685800" lvl="1" indent="-228600">
              <a:buFont typeface="Arial" pitchFamily="34" charset="0"/>
              <a:buChar char="•"/>
            </a:pPr>
            <a:r>
              <a:rPr lang="en-US" sz="1200" b="0" kern="1200" dirty="0" smtClean="0">
                <a:solidFill>
                  <a:schemeClr val="tx1"/>
                </a:solidFill>
                <a:latin typeface="+mn-lt"/>
                <a:ea typeface="+mn-ea"/>
                <a:cs typeface="Arial"/>
              </a:rPr>
              <a:t>In the </a:t>
            </a:r>
            <a:r>
              <a:rPr lang="en-US" sz="1200" b="1" kern="1200" dirty="0" smtClean="0">
                <a:solidFill>
                  <a:schemeClr val="tx1"/>
                </a:solidFill>
                <a:latin typeface="+mn-lt"/>
                <a:ea typeface="+mn-ea"/>
                <a:cs typeface="Arial"/>
              </a:rPr>
              <a:t>Distance</a:t>
            </a:r>
            <a:r>
              <a:rPr lang="en-US" sz="1200" b="0" kern="1200" baseline="0" dirty="0" smtClean="0">
                <a:solidFill>
                  <a:schemeClr val="tx1"/>
                </a:solidFill>
                <a:latin typeface="+mn-lt"/>
                <a:ea typeface="+mn-ea"/>
                <a:cs typeface="Arial"/>
              </a:rPr>
              <a:t> box, enter </a:t>
            </a:r>
            <a:r>
              <a:rPr lang="en-US" sz="1200" b="1" kern="1200" baseline="0" dirty="0" smtClean="0">
                <a:solidFill>
                  <a:schemeClr val="tx1"/>
                </a:solidFill>
                <a:latin typeface="+mn-lt"/>
                <a:ea typeface="+mn-ea"/>
                <a:cs typeface="Arial"/>
              </a:rPr>
              <a:t>0 pt</a:t>
            </a:r>
            <a:r>
              <a:rPr lang="en-US" sz="1200" b="0" kern="1200" baseline="0" dirty="0" smtClean="0">
                <a:solidFill>
                  <a:schemeClr val="tx1"/>
                </a:solidFill>
                <a:latin typeface="+mn-lt"/>
                <a:ea typeface="+mn-ea"/>
                <a:cs typeface="Arial"/>
              </a:rPr>
              <a:t>.</a:t>
            </a:r>
            <a:endParaRPr lang="en-US" sz="1200" dirty="0" smtClean="0"/>
          </a:p>
          <a:p>
            <a:pPr marL="228600" indent="-228600">
              <a:buFont typeface="+mj-lt"/>
              <a:buAutoNum type="arabicPeriod"/>
            </a:pPr>
            <a:r>
              <a:rPr lang="en-US" sz="1200" dirty="0" smtClean="0"/>
              <a:t>On the slide, select the rectangle. 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p>
          <a:p>
            <a:pPr marL="228600" indent="-228600">
              <a:buFont typeface="+mj-lt"/>
              <a:buAutoNum type="arabicPeriod"/>
            </a:pPr>
            <a:r>
              <a:rPr lang="en-US" sz="1200" baseline="0" dirty="0" smtClean="0"/>
              <a:t>Select the second, duplicate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0" baseline="0" dirty="0" smtClean="0"/>
              <a:t>,</a:t>
            </a:r>
            <a:r>
              <a:rPr lang="en-US" sz="1200" baseline="0" dirty="0" smtClean="0"/>
              <a:t> and then click </a:t>
            </a:r>
            <a:r>
              <a:rPr lang="en-US" sz="1200" b="1" baseline="0" dirty="0" smtClean="0"/>
              <a:t>No</a:t>
            </a:r>
            <a:r>
              <a:rPr lang="en-US" sz="1200" baseline="0" dirty="0" smtClean="0"/>
              <a:t> </a:t>
            </a:r>
            <a:r>
              <a:rPr lang="en-US" sz="1200" b="1" baseline="0" dirty="0" smtClean="0"/>
              <a:t>Reflection</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the button next to </a:t>
            </a:r>
            <a:r>
              <a:rPr lang="en-US" sz="1200" b="1" baseline="0" dirty="0" smtClean="0"/>
              <a:t>Direction</a:t>
            </a:r>
            <a:r>
              <a:rPr lang="en-US" sz="1200" b="0" baseline="0" dirty="0" smtClean="0"/>
              <a:t>, and then click </a:t>
            </a:r>
            <a:r>
              <a:rPr lang="en-US" sz="1200" b="1" baseline="0" dirty="0" smtClean="0"/>
              <a:t>Linear</a:t>
            </a:r>
            <a:r>
              <a:rPr lang="en-US" sz="1200" baseline="0" dirty="0" smtClean="0"/>
              <a:t> </a:t>
            </a:r>
            <a:r>
              <a:rPr lang="en-US" sz="1200" b="1" baseline="0" dirty="0" smtClean="0"/>
              <a:t>Down </a:t>
            </a:r>
            <a:r>
              <a:rPr lang="en-US" sz="1200" b="0" baseline="0" dirty="0" smtClean="0"/>
              <a:t>(first row, second option from the left)</a:t>
            </a:r>
            <a:r>
              <a:rPr lang="en-US" sz="1200" baseline="0" dirty="0" smtClean="0"/>
              <a:t>.</a:t>
            </a:r>
            <a:endParaRPr lang="en-US" sz="1200" dirty="0" smtClean="0"/>
          </a:p>
          <a:p>
            <a:pPr marL="228600" indent="-228600">
              <a:buFont typeface="+mj-lt"/>
              <a:buAutoNum type="arabicPeriod"/>
            </a:pPr>
            <a:r>
              <a:rPr lang="en-US" sz="1200" b="0" baseline="0" dirty="0" smtClean="0"/>
              <a:t>Also in the </a:t>
            </a:r>
            <a:r>
              <a:rPr lang="en-US" sz="1200" b="1" baseline="0" dirty="0" smtClean="0"/>
              <a:t>Format</a:t>
            </a:r>
            <a:r>
              <a:rPr lang="en-US" sz="1200" b="0" baseline="0" dirty="0" smtClean="0"/>
              <a:t> </a:t>
            </a:r>
            <a:r>
              <a:rPr lang="en-US" sz="1200" b="1" baseline="0" dirty="0" smtClean="0"/>
              <a:t>Shape</a:t>
            </a:r>
            <a:r>
              <a:rPr lang="en-US" sz="1200" b="0" baseline="0" dirty="0" smtClean="0"/>
              <a:t> dialog box, click </a:t>
            </a:r>
            <a:r>
              <a:rPr lang="en-US" sz="1200" b="1" baseline="0" dirty="0" smtClean="0"/>
              <a:t>Shadow</a:t>
            </a:r>
            <a:r>
              <a:rPr lang="en-US" sz="1200" b="0" baseline="0" dirty="0" smtClean="0"/>
              <a:t> in the left pane.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and then under </a:t>
            </a:r>
            <a:r>
              <a:rPr lang="en-US" sz="1200" b="1" baseline="0" dirty="0" smtClean="0"/>
              <a:t>No</a:t>
            </a:r>
            <a:r>
              <a:rPr lang="en-US" sz="1200" b="0" baseline="0" dirty="0" smtClean="0"/>
              <a:t> </a:t>
            </a:r>
            <a:r>
              <a:rPr lang="en-US" sz="1200" b="1" baseline="0" dirty="0" smtClean="0"/>
              <a:t>Shadow </a:t>
            </a:r>
            <a:r>
              <a:rPr lang="en-US" sz="1200" b="0" baseline="0" dirty="0" smtClean="0"/>
              <a:t>click </a:t>
            </a:r>
            <a:r>
              <a:rPr lang="en-US" sz="1200" b="1" baseline="0" dirty="0" smtClean="0"/>
              <a:t>No</a:t>
            </a:r>
            <a:r>
              <a:rPr lang="en-US" sz="1200" b="0" baseline="0" dirty="0" smtClean="0"/>
              <a:t> </a:t>
            </a:r>
            <a:r>
              <a:rPr lang="en-US" sz="1200" b="1" baseline="0" dirty="0" smtClean="0"/>
              <a:t>Shadow</a:t>
            </a:r>
            <a:r>
              <a:rPr lang="en-US" sz="1200" b="0" baseline="0" dirty="0" smtClean="0"/>
              <a:t>.</a:t>
            </a:r>
          </a:p>
          <a:p>
            <a:pPr marL="228600" indent="-228600">
              <a:buFont typeface="+mj-lt"/>
              <a:buAutoNum type="arabicPeriod"/>
            </a:pPr>
            <a:r>
              <a:rPr lang="en-US" sz="1200" b="0" baseline="0" dirty="0" smtClean="0"/>
              <a:t>On the slide, drag the second rectangle until it is directly on top of the first rectangle.</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press and hold CTRL, and then select both rectangles.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lvl="1" indent="-228600">
              <a:buFont typeface="+mj-lt"/>
              <a:buAutoNum type="arabicPeriod"/>
            </a:pPr>
            <a:r>
              <a:rPr lang="en-US" sz="1200" b="0" baseline="0" dirty="0" smtClean="0"/>
              <a:t>Click </a:t>
            </a:r>
            <a:r>
              <a:rPr lang="en-US" sz="1200" b="1" baseline="0" dirty="0" smtClean="0"/>
              <a:t>Align Selected Objects</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Center</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Middle</a:t>
            </a:r>
            <a:r>
              <a:rPr lang="en-US" sz="1200" b="0" baseline="0" dirty="0" smtClean="0"/>
              <a:t>. </a:t>
            </a:r>
          </a:p>
          <a:p>
            <a:pPr marL="228600" indent="-228600">
              <a:buFont typeface="+mj-lt"/>
              <a:buAutoNum type="arabicPeriod"/>
            </a:pPr>
            <a:endParaRPr lang="en-US" sz="1200" b="0" baseline="0" dirty="0" smtClean="0"/>
          </a:p>
          <a:p>
            <a:pPr marL="228600" indent="-228600">
              <a:buFont typeface="+mj-lt"/>
              <a:buAutoNum type="arabicPeriod"/>
            </a:pPr>
            <a:endParaRPr lang="en-US" sz="1200" dirty="0" smtClean="0"/>
          </a:p>
          <a:p>
            <a:pPr marL="228600" indent="-228600">
              <a:buFont typeface="+mj-lt"/>
              <a:buNone/>
            </a:pPr>
            <a:r>
              <a:rPr lang="en-US" sz="1200" dirty="0" smtClean="0"/>
              <a:t>To reproduce the first text effect on</a:t>
            </a:r>
            <a:r>
              <a:rPr lang="en-US" sz="1200" baseline="0" dirty="0" smtClean="0"/>
              <a:t> this slide, do the following:</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a:t>
            </a:r>
            <a:r>
              <a:rPr lang="en-US" sz="1200" b="0" baseline="0" dirty="0" smtClean="0"/>
              <a:t> </a:t>
            </a:r>
            <a:r>
              <a:rPr lang="en-US" sz="1200" b="1" baseline="0" dirty="0" smtClean="0"/>
              <a:t>Box</a:t>
            </a:r>
            <a:r>
              <a:rPr lang="en-US" sz="1200" b="0" baseline="0" dirty="0" smtClean="0"/>
              <a:t>. O</a:t>
            </a:r>
            <a:r>
              <a:rPr lang="en-US" sz="1200" baseline="0" dirty="0" smtClean="0"/>
              <a:t>n the slide, drag to draw a text box.</a:t>
            </a:r>
          </a:p>
          <a:p>
            <a:pPr marL="228600" indent="-228600">
              <a:buFont typeface="+mj-lt"/>
              <a:buAutoNum type="arabicPeriod"/>
            </a:pPr>
            <a:r>
              <a:rPr lang="en-US" sz="1200" baseline="0" dirty="0" smtClean="0"/>
              <a:t>Enter the first line of text on the slide, and then select the text. On the </a:t>
            </a:r>
            <a:r>
              <a:rPr lang="en-US" sz="1200" b="1" baseline="0" dirty="0" smtClean="0"/>
              <a:t>Home</a:t>
            </a:r>
            <a:r>
              <a:rPr lang="en-US" sz="1200" baseline="0" dirty="0" smtClean="0"/>
              <a:t> tab, in the </a:t>
            </a:r>
            <a:r>
              <a:rPr lang="en-US" sz="1200" b="1" baseline="0" dirty="0" smtClean="0"/>
              <a:t>Font</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list, select </a:t>
            </a:r>
            <a:r>
              <a:rPr lang="en-US" sz="1200" b="1" baseline="0" dirty="0" smtClean="0"/>
              <a:t>Trebuchet MS</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a:t>
            </a:r>
            <a:r>
              <a:rPr lang="en-US" sz="1200" b="1" baseline="0" dirty="0" smtClean="0"/>
              <a:t>Size</a:t>
            </a:r>
            <a:r>
              <a:rPr lang="en-US" sz="1200" baseline="0" dirty="0" smtClean="0"/>
              <a:t> box, enter </a:t>
            </a:r>
            <a:r>
              <a:rPr lang="en-US" sz="1200" b="1" baseline="0" dirty="0" smtClean="0"/>
              <a:t>26</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a:t>
            </a:r>
            <a:r>
              <a:rPr lang="en-US" sz="1200" b="1" baseline="0" dirty="0" smtClean="0"/>
              <a:t>Bold</a:t>
            </a:r>
            <a:r>
              <a:rPr lang="en-US" sz="1200" baseline="0" dirty="0" smtClean="0"/>
              <a:t>.</a:t>
            </a:r>
          </a:p>
          <a:p>
            <a:pPr marL="685800" lvl="1" indent="-228600">
              <a:buFont typeface="Arial" pitchFamily="34" charset="0"/>
              <a:buChar char="•"/>
            </a:pPr>
            <a:r>
              <a:rPr lang="en-US" sz="1200" baseline="0" dirty="0" smtClean="0"/>
              <a:t>Click the arrow next to </a:t>
            </a:r>
            <a:r>
              <a:rPr lang="en-US" sz="1200" b="1" baseline="0" dirty="0" smtClean="0"/>
              <a:t>Font</a:t>
            </a:r>
            <a:r>
              <a:rPr lang="en-US" sz="1200" baseline="0" dirty="0" smtClean="0"/>
              <a:t>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Black, Text 1, Lighter 25% </a:t>
            </a:r>
            <a:r>
              <a:rPr lang="en-US" sz="1200" baseline="0" dirty="0" smtClean="0"/>
              <a:t>(fourth row, second option from the left)</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a:t>
            </a:r>
            <a:r>
              <a:rPr lang="en-US" sz="1200" b="0" baseline="0" dirty="0" smtClean="0"/>
              <a:t> group, click </a:t>
            </a:r>
            <a:r>
              <a:rPr lang="en-US" sz="1200" b="1" baseline="0" dirty="0" smtClean="0"/>
              <a:t>Align</a:t>
            </a:r>
            <a:r>
              <a:rPr lang="en-US" sz="1200" b="0" baseline="0" dirty="0" smtClean="0"/>
              <a:t> </a:t>
            </a:r>
            <a:r>
              <a:rPr lang="en-US" sz="1200" b="1" baseline="0" dirty="0" smtClean="0"/>
              <a:t>Text</a:t>
            </a:r>
            <a:r>
              <a:rPr lang="en-US" sz="1200" b="0" baseline="0" dirty="0" smtClean="0"/>
              <a:t> </a:t>
            </a:r>
            <a:r>
              <a:rPr lang="en-US" sz="1200" b="1" baseline="0" dirty="0" smtClean="0"/>
              <a:t>Left</a:t>
            </a:r>
            <a:r>
              <a:rPr lang="en-US" sz="1200" b="0" baseline="0" dirty="0" smtClean="0"/>
              <a:t> to align the text left in the text box.</a:t>
            </a:r>
          </a:p>
          <a:p>
            <a:pPr marL="228600" indent="-228600">
              <a:buFont typeface="+mj-lt"/>
              <a:buAutoNum type="arabicPeriod"/>
            </a:pPr>
            <a:r>
              <a:rPr lang="en-US" sz="1200" b="0" baseline="0" dirty="0" smtClean="0"/>
              <a:t>On the slide, s</a:t>
            </a:r>
            <a:r>
              <a:rPr lang="en-US" sz="1200" b="0" dirty="0" smtClean="0"/>
              <a:t>elect</a:t>
            </a:r>
            <a:r>
              <a:rPr lang="en-US" sz="1200" b="0" baseline="0" dirty="0" smtClean="0"/>
              <a:t> the text box. Under </a:t>
            </a:r>
            <a:r>
              <a:rPr lang="en-US" sz="1200" b="1" baseline="0" dirty="0" smtClean="0"/>
              <a:t>Drawing</a:t>
            </a:r>
            <a:r>
              <a:rPr lang="en-US" sz="1200" b="0" baseline="0" dirty="0" smtClean="0"/>
              <a:t> </a:t>
            </a:r>
            <a:r>
              <a:rPr lang="en-US" sz="1200" b="1" baseline="0" dirty="0" smtClean="0"/>
              <a:t>Tools</a:t>
            </a:r>
            <a:r>
              <a:rPr lang="en-US" sz="1200" b="0" baseline="0" dirty="0" smtClean="0"/>
              <a:t>, on the </a:t>
            </a:r>
            <a:r>
              <a:rPr lang="en-US" sz="1200" b="1" baseline="0" dirty="0" smtClean="0"/>
              <a:t>Format</a:t>
            </a:r>
            <a:r>
              <a:rPr lang="en-US" sz="1200" b="0" baseline="0" dirty="0" smtClean="0"/>
              <a:t> tab, in the </a:t>
            </a:r>
            <a:r>
              <a:rPr lang="en-US" sz="1200" b="1" baseline="0" dirty="0" smtClean="0"/>
              <a:t>WordArt</a:t>
            </a:r>
            <a:r>
              <a:rPr lang="en-US" sz="1200" b="0" baseline="0" dirty="0" smtClean="0"/>
              <a:t> </a:t>
            </a:r>
            <a:r>
              <a:rPr lang="en-US" sz="1200" b="1" baseline="0" dirty="0" smtClean="0"/>
              <a:t>Styles</a:t>
            </a:r>
            <a:r>
              <a:rPr lang="en-US" sz="1200" b="0" baseline="0" dirty="0" smtClean="0"/>
              <a:t> group, click </a:t>
            </a:r>
            <a:r>
              <a:rPr lang="en-US" sz="1200" b="1" baseline="0" dirty="0" smtClean="0"/>
              <a:t>Text</a:t>
            </a:r>
            <a:r>
              <a:rPr lang="en-US" sz="1200" b="0" baseline="0" dirty="0" smtClean="0"/>
              <a:t> </a:t>
            </a:r>
            <a:r>
              <a:rPr lang="en-US" sz="1200" b="1" baseline="0" dirty="0" smtClean="0"/>
              <a:t>Effects</a:t>
            </a:r>
            <a:r>
              <a:rPr lang="en-US" sz="1200" b="0" baseline="0" dirty="0" smtClean="0"/>
              <a:t>, point to </a:t>
            </a:r>
            <a:r>
              <a:rPr lang="en-US" sz="1200" b="1" baseline="0" dirty="0" smtClean="0"/>
              <a:t>Shadow</a:t>
            </a:r>
            <a:r>
              <a:rPr lang="en-US" sz="1200" b="0" baseline="0" dirty="0" smtClean="0"/>
              <a:t>, and then click </a:t>
            </a:r>
            <a:r>
              <a:rPr lang="en-US" sz="1200" b="1" baseline="0" dirty="0" smtClean="0"/>
              <a:t>Shadow</a:t>
            </a:r>
            <a:r>
              <a:rPr lang="en-US" sz="1200" b="0" baseline="0" dirty="0" smtClean="0"/>
              <a:t> </a:t>
            </a:r>
            <a:r>
              <a:rPr lang="en-US" sz="1200" b="1" baseline="0" dirty="0" smtClean="0"/>
              <a:t>Options</a:t>
            </a:r>
            <a:r>
              <a:rPr lang="en-US" sz="1200" b="0" baseline="0" dirty="0" smtClean="0"/>
              <a:t>. In the </a:t>
            </a:r>
            <a:r>
              <a:rPr lang="en-US" sz="1200" b="1" baseline="0" dirty="0" smtClean="0"/>
              <a:t>Format</a:t>
            </a:r>
            <a:r>
              <a:rPr lang="en-US" sz="1200" b="0" baseline="0" dirty="0" smtClean="0"/>
              <a:t> </a:t>
            </a:r>
            <a:r>
              <a:rPr lang="en-US" sz="1200" b="1" baseline="0" dirty="0" smtClean="0"/>
              <a:t>Text</a:t>
            </a:r>
            <a:r>
              <a:rPr lang="en-US" sz="1200" b="0" baseline="0" dirty="0" smtClean="0"/>
              <a:t> </a:t>
            </a:r>
            <a:r>
              <a:rPr lang="en-US" sz="1200" b="1" baseline="0" dirty="0" smtClean="0"/>
              <a:t>Effects</a:t>
            </a:r>
            <a:r>
              <a:rPr lang="en-US" sz="1200" b="0" baseline="0" dirty="0" smtClean="0"/>
              <a:t> dialog box,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under </a:t>
            </a:r>
            <a:r>
              <a:rPr lang="en-US" sz="1200" b="1" baseline="0" dirty="0" smtClean="0"/>
              <a:t>Inner</a:t>
            </a:r>
            <a:r>
              <a:rPr lang="en-US" sz="1200" b="0" baseline="0" dirty="0" smtClean="0"/>
              <a:t> click </a:t>
            </a:r>
            <a:r>
              <a:rPr lang="en-US" sz="1200" b="1" baseline="0" dirty="0" smtClean="0"/>
              <a:t>Inside Diagonal Bottom Left </a:t>
            </a:r>
            <a:r>
              <a:rPr lang="en-US" sz="1200" b="0" baseline="0" dirty="0" smtClean="0"/>
              <a:t>(third row, first option from the left), and then do the following:</a:t>
            </a:r>
          </a:p>
          <a:p>
            <a:pPr marL="685800" lvl="1" indent="-228600">
              <a:buFont typeface="Arial" pitchFamily="34" charset="0"/>
              <a:buChar char="•"/>
            </a:pPr>
            <a:r>
              <a:rPr lang="en-US" sz="1200" b="0" baseline="0" dirty="0" smtClean="0"/>
              <a:t>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a:t>
            </a:r>
          </a:p>
          <a:p>
            <a:pPr marL="685800" lvl="1" indent="-228600">
              <a:buFont typeface="Arial" pitchFamily="34" charset="0"/>
              <a:buChar char="•"/>
            </a:pPr>
            <a:r>
              <a:rPr lang="en-US" sz="1200" b="0" baseline="0" dirty="0" smtClean="0"/>
              <a:t>In the </a:t>
            </a:r>
            <a:r>
              <a:rPr lang="en-US" sz="1200" b="1" baseline="0" dirty="0" smtClean="0"/>
              <a:t>Transparency</a:t>
            </a:r>
            <a:r>
              <a:rPr lang="en-US" sz="1200" b="0" baseline="0" dirty="0" smtClean="0"/>
              <a:t> box, enter </a:t>
            </a:r>
            <a:r>
              <a:rPr lang="en-US" sz="1200" b="1" baseline="0" dirty="0" smtClean="0"/>
              <a:t>21%</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Blur</a:t>
            </a:r>
            <a:r>
              <a:rPr lang="en-US" sz="1200" b="0" baseline="0" dirty="0" smtClean="0"/>
              <a:t> box, enter </a:t>
            </a:r>
            <a:r>
              <a:rPr lang="en-US" sz="1200" b="1" baseline="0" dirty="0" smtClean="0"/>
              <a:t>5 pt</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Angle</a:t>
            </a:r>
            <a:r>
              <a:rPr lang="en-US" sz="1200" b="0" baseline="0" dirty="0" smtClean="0"/>
              <a:t> box, enter </a:t>
            </a:r>
            <a:r>
              <a:rPr lang="en-US" sz="1200" b="1" baseline="0" dirty="0" smtClean="0"/>
              <a:t>90</a:t>
            </a:r>
            <a:r>
              <a:rPr lang="en-US" sz="1200" b="1" baseline="0" dirty="0" smtClean="0">
                <a:latin typeface="Arial"/>
                <a:cs typeface="Arial"/>
              </a:rPr>
              <a:t>°</a:t>
            </a:r>
            <a:r>
              <a:rPr lang="en-US" sz="1200" b="0" baseline="0" dirty="0" smtClean="0">
                <a:latin typeface="Arial"/>
                <a:cs typeface="Arial"/>
              </a:rPr>
              <a:t>.</a:t>
            </a:r>
          </a:p>
          <a:p>
            <a:pPr marL="685800" lvl="1" indent="-228600">
              <a:buFont typeface="Arial" pitchFamily="34" charset="0"/>
              <a:buChar char="•"/>
            </a:pPr>
            <a:r>
              <a:rPr lang="en-US" sz="1200" b="0" baseline="0" dirty="0" smtClean="0">
                <a:latin typeface="+mn-lt"/>
                <a:cs typeface="Arial"/>
              </a:rPr>
              <a:t>In the </a:t>
            </a:r>
            <a:r>
              <a:rPr lang="en-US" sz="1200" b="1" baseline="0" dirty="0" smtClean="0">
                <a:latin typeface="+mn-lt"/>
                <a:cs typeface="Arial"/>
              </a:rPr>
              <a:t>Distance</a:t>
            </a:r>
            <a:r>
              <a:rPr lang="en-US" sz="1200" b="0" baseline="0" dirty="0" smtClean="0">
                <a:latin typeface="+mn-lt"/>
                <a:cs typeface="Arial"/>
              </a:rPr>
              <a:t> box, enter </a:t>
            </a:r>
            <a:r>
              <a:rPr lang="en-US" sz="1200" b="1" baseline="0" dirty="0" smtClean="0">
                <a:latin typeface="+mn-lt"/>
                <a:cs typeface="Arial"/>
              </a:rPr>
              <a:t>4 pt</a:t>
            </a:r>
            <a:r>
              <a:rPr lang="en-US" sz="1200" b="0" baseline="0" dirty="0" smtClean="0">
                <a:latin typeface="+mn-lt"/>
                <a:cs typeface="Arial"/>
              </a:rPr>
              <a:t>.</a:t>
            </a:r>
            <a:endParaRPr lang="en-US" sz="1200" b="0" dirty="0" smtClean="0">
              <a:latin typeface="+mn-lt"/>
            </a:endParaRPr>
          </a:p>
          <a:p>
            <a:pPr marL="228600" indent="-228600">
              <a:buFont typeface="+mj-lt"/>
              <a:buAutoNum type="arabicPeriod"/>
            </a:pPr>
            <a:r>
              <a:rPr lang="en-US" sz="1200" dirty="0" smtClean="0"/>
              <a:t>On the slide, drag the text box on</a:t>
            </a:r>
            <a:r>
              <a:rPr lang="en-US" sz="1200" baseline="0" dirty="0" smtClean="0"/>
              <a:t>to the second (top) rectangle. </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animate the first shape and text effects on this slide, do the following:</a:t>
            </a:r>
          </a:p>
          <a:p>
            <a:pPr marL="228600" indent="-228600">
              <a:buFont typeface="+mj-lt"/>
              <a:buAutoNum type="arabicPeriod"/>
            </a:pPr>
            <a:r>
              <a:rPr lang="en-US" sz="1200" b="0" dirty="0" smtClean="0"/>
              <a:t>In the </a:t>
            </a:r>
            <a:r>
              <a:rPr lang="en-US" sz="1200" b="1" dirty="0" smtClean="0"/>
              <a:t>Selection and Visibility</a:t>
            </a:r>
            <a:r>
              <a:rPr lang="en-US" sz="1200" b="1" baseline="0" dirty="0" smtClean="0"/>
              <a:t> </a:t>
            </a:r>
            <a:r>
              <a:rPr lang="en-US" sz="1200" b="0" baseline="0" dirty="0" smtClean="0"/>
              <a:t>pane, select the third object in the list (the </a:t>
            </a:r>
            <a:r>
              <a:rPr lang="en-US" sz="1200" b="0" i="0" baseline="0" dirty="0" smtClean="0"/>
              <a:t>first </a:t>
            </a:r>
            <a:r>
              <a:rPr lang="en-US" sz="1200" b="0" baseline="0" dirty="0" smtClean="0"/>
              <a:t>rectangle you created). On the </a:t>
            </a:r>
            <a:r>
              <a:rPr lang="en-US" sz="1200" b="1" baseline="0" dirty="0" smtClean="0"/>
              <a:t>Animations</a:t>
            </a:r>
            <a:r>
              <a:rPr lang="en-US" sz="1200" b="0" baseline="0" dirty="0" smtClean="0"/>
              <a:t> tab, in the </a:t>
            </a:r>
            <a:r>
              <a:rPr lang="en-US" sz="1200" b="1" baseline="0" dirty="0" smtClean="0"/>
              <a:t>Advanced Animation</a:t>
            </a:r>
            <a:r>
              <a:rPr lang="en-US" sz="1200" b="0" baseline="0" dirty="0" smtClean="0"/>
              <a:t> group, click </a:t>
            </a:r>
            <a:r>
              <a:rPr lang="en-US" sz="1200" b="1" baseline="0" dirty="0" smtClean="0"/>
              <a:t>Add Animation</a:t>
            </a:r>
            <a:r>
              <a:rPr lang="en-US" sz="1200" b="0" baseline="0" dirty="0" smtClean="0"/>
              <a:t>,  and then under </a:t>
            </a:r>
            <a:r>
              <a:rPr lang="en-US" sz="1200" b="1" baseline="0" dirty="0" smtClean="0"/>
              <a:t>Entrance</a:t>
            </a:r>
            <a:r>
              <a:rPr lang="en-US" sz="1200" b="0" baseline="0" dirty="0" smtClean="0"/>
              <a:t> click </a:t>
            </a:r>
            <a:r>
              <a:rPr lang="en-US" sz="1200" b="1" baseline="0" dirty="0" smtClean="0"/>
              <a:t>Float In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Animation</a:t>
            </a:r>
            <a:r>
              <a:rPr lang="en-US" sz="1200" b="0" baseline="0" dirty="0" smtClean="0"/>
              <a:t> group, click </a:t>
            </a:r>
            <a:r>
              <a:rPr lang="en-US" sz="1200" b="1" baseline="0" dirty="0" smtClean="0"/>
              <a:t>Effect Options</a:t>
            </a:r>
            <a:r>
              <a:rPr lang="en-US" sz="1200" b="0" baseline="0" dirty="0" smtClean="0"/>
              <a:t>, and then click </a:t>
            </a:r>
            <a:r>
              <a:rPr lang="en-US" sz="1200" b="1" baseline="0" dirty="0" smtClean="0"/>
              <a:t>Float Down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Timing</a:t>
            </a:r>
            <a:r>
              <a:rPr lang="en-US" sz="1200" b="0" baseline="0" dirty="0" smtClean="0"/>
              <a:t> group,</a:t>
            </a:r>
            <a:r>
              <a:rPr lang="en-US" sz="1200" b="1" baseline="0" dirty="0" smtClean="0"/>
              <a:t> </a:t>
            </a:r>
            <a:r>
              <a:rPr lang="en-US" sz="1200" b="0" baseline="0" dirty="0" smtClean="0"/>
              <a:t>do the following:</a:t>
            </a:r>
          </a:p>
          <a:p>
            <a:pPr marL="685800" lvl="1" indent="-228600">
              <a:buFont typeface="Arial" pitchFamily="34" charset="0"/>
              <a:buChar char="•"/>
            </a:pPr>
            <a:r>
              <a:rPr lang="en-US" sz="1200" b="0" baseline="0" dirty="0" smtClean="0"/>
              <a:t>In the </a:t>
            </a:r>
            <a:r>
              <a:rPr lang="en-US" sz="1200" b="1" baseline="0" dirty="0" smtClean="0"/>
              <a:t>Start</a:t>
            </a:r>
            <a:r>
              <a:rPr lang="en-US" sz="1200" b="0" baseline="0" dirty="0" smtClean="0"/>
              <a:t> list, select </a:t>
            </a:r>
            <a:r>
              <a:rPr lang="en-US" sz="1200" b="1" baseline="0" dirty="0" smtClean="0"/>
              <a:t>With</a:t>
            </a:r>
            <a:r>
              <a:rPr lang="en-US" sz="1200" b="0" baseline="0" dirty="0" smtClean="0"/>
              <a:t> </a:t>
            </a:r>
            <a:r>
              <a:rPr lang="en-US" sz="1200" b="1" baseline="0" dirty="0" smtClean="0"/>
              <a:t>Previous</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Duration</a:t>
            </a:r>
            <a:r>
              <a:rPr lang="en-US" sz="1200" b="0" baseline="0" dirty="0" smtClean="0"/>
              <a:t> box, enter </a:t>
            </a:r>
            <a:r>
              <a:rPr lang="en-US" sz="1200" b="1" baseline="0" dirty="0" smtClean="0"/>
              <a:t>1.00 second</a:t>
            </a:r>
            <a:r>
              <a:rPr lang="en-US" sz="1200" b="0" baseline="0" dirty="0" smtClean="0"/>
              <a:t>.</a:t>
            </a:r>
            <a:endParaRPr lang="en-US" sz="1200" b="0" dirty="0" smtClean="0"/>
          </a:p>
          <a:p>
            <a:pPr marL="228600" indent="-228600">
              <a:buFont typeface="+mj-lt"/>
              <a:buAutoNum type="arabicPeriod"/>
            </a:pPr>
            <a:r>
              <a:rPr lang="en-US" sz="1200" dirty="0" smtClean="0"/>
              <a:t>In the </a:t>
            </a:r>
            <a:r>
              <a:rPr lang="en-US" sz="1200" b="1" dirty="0" smtClean="0"/>
              <a:t>Selection</a:t>
            </a:r>
            <a:r>
              <a:rPr lang="en-US" sz="1200" b="1" baseline="0" dirty="0" smtClean="0"/>
              <a:t> and Visibility </a:t>
            </a:r>
            <a:r>
              <a:rPr lang="en-US" sz="1200" baseline="0" dirty="0" smtClean="0"/>
              <a:t>pane, select the second object in the list (the second rectangle you created). 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p>
          <a:p>
            <a:pPr marL="228600" lvl="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do the following:</a:t>
            </a:r>
          </a:p>
          <a:p>
            <a:pPr marL="685800" lvl="1" indent="-228600">
              <a:buFont typeface="Arial" pitchFamily="34" charset="0"/>
              <a:buChar char="•"/>
            </a:pPr>
            <a:r>
              <a:rPr lang="en-US" sz="1200" dirty="0" smtClean="0"/>
              <a:t>In the </a:t>
            </a:r>
            <a:r>
              <a:rPr lang="en-US" sz="1200" b="1" dirty="0" smtClean="0"/>
              <a:t>Start</a:t>
            </a:r>
            <a:r>
              <a:rPr lang="en-US" sz="1200" dirty="0" smtClean="0"/>
              <a:t> list, select </a:t>
            </a:r>
            <a:r>
              <a:rPr lang="en-US" sz="1200" b="1" dirty="0" smtClean="0"/>
              <a:t>After</a:t>
            </a:r>
            <a:r>
              <a:rPr lang="en-US" sz="1200" dirty="0" smtClean="0"/>
              <a:t> </a:t>
            </a:r>
            <a:r>
              <a:rPr lang="en-US" sz="1200" b="1" dirty="0" smtClean="0"/>
              <a:t>Previous</a:t>
            </a:r>
            <a:r>
              <a:rPr lang="en-US" sz="1200" dirty="0" smtClean="0"/>
              <a:t>.</a:t>
            </a:r>
          </a:p>
          <a:p>
            <a:pPr marL="685800" lvl="1" indent="-228600">
              <a:buFont typeface="Arial" pitchFamily="34" charset="0"/>
              <a:buChar char="•"/>
            </a:pPr>
            <a:r>
              <a:rPr lang="en-US" sz="1200" dirty="0" smtClean="0"/>
              <a:t>In</a:t>
            </a:r>
            <a:r>
              <a:rPr lang="en-US" sz="1200" baseline="0" dirty="0" smtClean="0"/>
              <a:t>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AutoNum type="arabicPeriod"/>
            </a:pPr>
            <a:r>
              <a:rPr lang="en-US" sz="1200" dirty="0" smtClean="0"/>
              <a:t>In the </a:t>
            </a:r>
            <a:r>
              <a:rPr lang="en-US" sz="1200" b="1" dirty="0" smtClean="0"/>
              <a:t>Selection and Visibility </a:t>
            </a:r>
            <a:r>
              <a:rPr lang="en-US" sz="1200" dirty="0" smtClean="0"/>
              <a:t>pane, select the first object</a:t>
            </a:r>
            <a:r>
              <a:rPr lang="en-US" sz="1200" baseline="0" dirty="0" smtClean="0"/>
              <a:t> in the list (text box). On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Wipe</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From Top</a:t>
            </a:r>
            <a:r>
              <a:rPr lang="en-US" sz="1200" baseline="0" dirty="0" smtClean="0"/>
              <a:t>.</a:t>
            </a:r>
          </a:p>
          <a:p>
            <a:pPr marL="228600" lvl="0" indent="-228600">
              <a:buFont typeface="+mj-lt"/>
              <a:buAutoNum type="arabicPeriod"/>
            </a:pPr>
            <a:r>
              <a:rPr lang="en-US" sz="1200" baseline="0" dirty="0" smtClean="0"/>
              <a:t>Also on the Animations tab, in the Timing group, do the following:</a:t>
            </a:r>
          </a:p>
          <a:p>
            <a:pPr marL="685800" lvl="1" indent="-228600">
              <a:buFont typeface="Arial" pitchFamily="34" charset="0"/>
              <a:buChar char="•"/>
            </a:pPr>
            <a:r>
              <a:rPr lang="en-US" sz="1200" baseline="0" dirty="0" smtClean="0"/>
              <a:t>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a:t>
            </a:r>
            <a:r>
              <a:rPr lang="en-US" sz="1200" baseline="0" dirty="0" smtClean="0"/>
              <a:t> the other animated shapes and text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Press</a:t>
            </a:r>
            <a:r>
              <a:rPr lang="en-US" sz="1200" b="0" baseline="0" dirty="0" smtClean="0"/>
              <a:t> and hold CTRL, and then in the </a:t>
            </a:r>
            <a:r>
              <a:rPr lang="en-US" sz="1200" b="1" baseline="0" dirty="0" smtClean="0"/>
              <a:t>Selection and Visibility </a:t>
            </a:r>
            <a:r>
              <a:rPr lang="en-US" sz="1200" b="0" baseline="0" dirty="0" smtClean="0"/>
              <a:t>pane, select the two rectangles and the text box. </a:t>
            </a:r>
            <a:r>
              <a:rPr lang="en-US" sz="1200" dirty="0" smtClean="0"/>
              <a:t>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r>
              <a:rPr lang="en-US" sz="1200" b="0" dirty="0" smtClean="0"/>
              <a:t> </a:t>
            </a:r>
          </a:p>
          <a:p>
            <a:pPr marL="228600" indent="-228600">
              <a:buFont typeface="+mj-lt"/>
              <a:buAutoNum type="arabicPeriod"/>
            </a:pPr>
            <a:r>
              <a:rPr lang="en-US" sz="1200" b="0" baseline="0" dirty="0" smtClean="0"/>
              <a:t>With the second group of objects still selected on the slide, drag them under the first group of objects, aligning the right edge of the rectangles with the right edge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second group of objects still selected on the slide, o</a:t>
            </a:r>
            <a:r>
              <a:rPr lang="en-US" sz="1200" dirty="0" smtClean="0"/>
              <a:t>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third group of objects still selected on the slide, drag them under the second group of objects, aligning the right edge of the rectangles with the right edge of the slide.</a:t>
            </a:r>
            <a:r>
              <a:rPr lang="en-US" sz="1200" b="0" dirty="0" smtClean="0"/>
              <a:t> </a:t>
            </a:r>
          </a:p>
          <a:p>
            <a:pPr marL="228600" indent="-228600">
              <a:buFont typeface="+mj-lt"/>
              <a:buAutoNum type="arabicPeriod"/>
            </a:pPr>
            <a:r>
              <a:rPr lang="en-US" sz="1200" b="0" baseline="0" dirty="0" smtClean="0"/>
              <a:t>Click in the second and third duplicate text boxes and edit the text.</a:t>
            </a:r>
          </a:p>
          <a:p>
            <a:pPr marL="228600" indent="-228600">
              <a:buFont typeface="+mj-lt"/>
              <a:buAutoNum type="arabicPeriod"/>
            </a:pPr>
            <a:endParaRPr lang="en-US" sz="1200" b="0" baseline="0" dirty="0" smtClean="0"/>
          </a:p>
          <a:p>
            <a:endParaRPr lang="en-US" sz="1200" b="0" baseline="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50% </a:t>
            </a:r>
            <a:r>
              <a:rPr lang="en-US" sz="1200" b="0" kern="1200" dirty="0" smtClean="0">
                <a:solidFill>
                  <a:schemeClr val="tx1"/>
                </a:solidFill>
                <a:latin typeface="+mn-lt"/>
                <a:ea typeface="+mn-ea"/>
                <a:cs typeface="+mn-cs"/>
              </a:rPr>
              <a:t>(fifth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a:t>
            </a:r>
            <a:r>
              <a:rPr lang="en-US" sz="1200" kern="1200" smtClean="0">
                <a:solidFill>
                  <a:schemeClr val="tx1"/>
                </a:solidFill>
                <a:latin typeface="+mn-lt"/>
                <a:ea typeface="+mn-ea"/>
                <a:cs typeface="+mn-cs"/>
              </a:rPr>
              <a:t>the </a:t>
            </a:r>
            <a:r>
              <a:rPr lang="en-US" sz="1200" b="1" kern="1200" smtClean="0">
                <a:solidFill>
                  <a:schemeClr val="tx1"/>
                </a:solidFill>
                <a:latin typeface="+mn-lt"/>
                <a:ea typeface="+mn-ea"/>
                <a:cs typeface="+mn-cs"/>
              </a:rPr>
              <a:t>Position </a:t>
            </a:r>
            <a:r>
              <a:rPr lang="en-US" sz="1200" kern="1200" smtClean="0">
                <a:solidFill>
                  <a:schemeClr val="tx1"/>
                </a:solidFill>
                <a:latin typeface="+mn-lt"/>
                <a:ea typeface="+mn-ea"/>
                <a:cs typeface="+mn-cs"/>
              </a:rPr>
              <a:t>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5% </a:t>
            </a:r>
            <a:r>
              <a:rPr lang="en-US" sz="1200" b="0" kern="1200" dirty="0" smtClean="0">
                <a:solidFill>
                  <a:schemeClr val="tx1"/>
                </a:solidFill>
                <a:latin typeface="+mn-lt"/>
                <a:ea typeface="+mn-ea"/>
                <a:cs typeface="+mn-cs"/>
              </a:rPr>
              <a:t>(fifth row, second option from the left).</a:t>
            </a:r>
          </a:p>
          <a:p>
            <a:endParaRPr lang="en-US" sz="1200" b="1" dirty="0" smtClean="0"/>
          </a:p>
          <a:p>
            <a:endParaRPr lang="en-US" sz="1200" b="1"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829339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Rotating tubes with text</a:t>
            </a:r>
          </a:p>
          <a:p>
            <a:r>
              <a:rPr lang="en-US" sz="1400" dirty="0" smtClean="0"/>
              <a:t>(Intermediate)</a:t>
            </a:r>
          </a:p>
          <a:p>
            <a:endParaRPr lang="en-US" sz="1200" dirty="0" smtClean="0"/>
          </a:p>
          <a:p>
            <a:endParaRPr lang="en-US" sz="1200" dirty="0" smtClean="0"/>
          </a:p>
          <a:p>
            <a:pPr marL="228600" indent="-228600">
              <a:buFont typeface="+mj-lt"/>
              <a:buNone/>
            </a:pPr>
            <a:r>
              <a:rPr lang="en-US" sz="1200" dirty="0" smtClean="0"/>
              <a:t>To reproduce the first shape</a:t>
            </a:r>
            <a:r>
              <a:rPr lang="en-US" sz="1200" baseline="0" dirty="0" smtClean="0"/>
              <a:t> effect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b="0" dirty="0" smtClean="0"/>
          </a:p>
          <a:p>
            <a:pPr marL="228600" indent="-228600">
              <a:buFont typeface="+mj-lt"/>
              <a:buAutoNum type="arabicPeriod"/>
            </a:pPr>
            <a:r>
              <a:rPr lang="en-US" sz="1200" b="0" dirty="0" smtClean="0"/>
              <a:t>On the </a:t>
            </a:r>
            <a:r>
              <a:rPr lang="en-US" sz="1200" b="1" dirty="0" smtClean="0"/>
              <a:t>Insert </a:t>
            </a:r>
            <a:r>
              <a:rPr lang="en-US" sz="1200" b="0" dirty="0" smtClean="0"/>
              <a:t>tab, in the </a:t>
            </a:r>
            <a:r>
              <a:rPr lang="en-US" sz="1200" b="1" dirty="0" smtClean="0"/>
              <a:t>Illustrations </a:t>
            </a:r>
            <a:r>
              <a:rPr lang="en-US" sz="1200" b="0" baseline="0" dirty="0" smtClean="0"/>
              <a:t>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Rectangle</a:t>
            </a:r>
            <a:r>
              <a:rPr lang="en-US" sz="1200" b="0" baseline="0" dirty="0" smtClean="0"/>
              <a:t> (first option from the left). On the slide, d</a:t>
            </a:r>
            <a:r>
              <a:rPr lang="en-US" sz="1200" b="0" dirty="0" smtClean="0"/>
              <a:t>rag</a:t>
            </a:r>
            <a:r>
              <a:rPr lang="en-US" sz="1200" b="0" baseline="0" dirty="0" smtClean="0"/>
              <a:t> to draw a rectangle.</a:t>
            </a:r>
            <a:endParaRPr lang="en-US" sz="1200" b="0" dirty="0" smtClean="0"/>
          </a:p>
          <a:p>
            <a:pPr marL="228600" indent="-228600">
              <a:buFont typeface="+mj-lt"/>
              <a:buAutoNum type="arabicPeriod"/>
            </a:pPr>
            <a:r>
              <a:rPr lang="en-US" sz="1200" dirty="0" smtClean="0"/>
              <a:t>Select</a:t>
            </a:r>
            <a:r>
              <a:rPr lang="en-US" sz="1200" baseline="0" dirty="0" smtClean="0"/>
              <a:t> the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 </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Height</a:t>
            </a:r>
            <a:r>
              <a:rPr lang="en-US" sz="1200" baseline="0" dirty="0" smtClean="0"/>
              <a:t> box, enter </a:t>
            </a:r>
            <a:r>
              <a:rPr lang="en-US" sz="1200" b="1" baseline="0" dirty="0" smtClean="0"/>
              <a:t>0.75”</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7.42”</a:t>
            </a:r>
            <a:r>
              <a:rPr lang="en-US" sz="1200" baseline="0" dirty="0" smtClean="0"/>
              <a:t>.</a:t>
            </a:r>
          </a:p>
          <a:p>
            <a:pPr marL="228600" indent="-228600">
              <a:buFont typeface="+mj-lt"/>
              <a:buAutoNum type="arabicPeriod"/>
            </a:pPr>
            <a:r>
              <a:rPr lang="en-US" sz="1200" i="0" baseline="0" dirty="0" smtClean="0"/>
              <a:t>Drag the rectangle above the middle of the slide, and then align the right edge with the right edge of the slide.</a:t>
            </a:r>
          </a:p>
          <a:p>
            <a:pPr marL="228600" indent="-228600">
              <a:buFont typeface="+mj-lt"/>
              <a:buAutoNum type="arabicPeriod"/>
            </a:pPr>
            <a:r>
              <a:rPr lang="en-US" sz="1200" baseline="0" dirty="0" smtClean="0"/>
              <a:t>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aseline="0" dirty="0" smtClean="0"/>
              <a:t>, and then under </a:t>
            </a:r>
            <a:r>
              <a:rPr lang="en-US" sz="1200" b="1" baseline="0" dirty="0" smtClean="0"/>
              <a:t>Reflection</a:t>
            </a:r>
            <a:r>
              <a:rPr lang="en-US" sz="1200" baseline="0" dirty="0" smtClean="0"/>
              <a:t> </a:t>
            </a:r>
            <a:r>
              <a:rPr lang="en-US" sz="1200" b="1" baseline="0" dirty="0" smtClean="0"/>
              <a:t>Variations</a:t>
            </a:r>
            <a:r>
              <a:rPr lang="en-US" sz="1200" baseline="0" dirty="0" smtClean="0"/>
              <a:t> click </a:t>
            </a:r>
            <a:r>
              <a:rPr lang="en-US" sz="1200" b="1" baseline="0" dirty="0" smtClean="0"/>
              <a:t>Tight</a:t>
            </a:r>
            <a:r>
              <a:rPr lang="en-US" sz="1200" baseline="0" dirty="0" smtClean="0"/>
              <a:t> </a:t>
            </a:r>
            <a:r>
              <a:rPr lang="en-US" sz="1200" b="1" baseline="0" dirty="0" smtClean="0"/>
              <a:t>Reflection, touching</a:t>
            </a:r>
            <a:r>
              <a:rPr lang="en-US" sz="1200" baseline="0" dirty="0" smtClean="0"/>
              <a:t>.</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Home</a:t>
            </a:r>
            <a:r>
              <a:rPr lang="en-US" sz="1200" b="0" baseline="0" dirty="0" smtClean="0"/>
              <a:t> tab, in the bottom right corner of the </a:t>
            </a:r>
            <a:r>
              <a:rPr lang="en-US" sz="1200" b="1" baseline="0" dirty="0" smtClean="0"/>
              <a:t>Drawing</a:t>
            </a:r>
            <a:r>
              <a:rPr lang="en-US" sz="1200" b="0" baseline="0" dirty="0" smtClean="0"/>
              <a:t> group, click the </a:t>
            </a:r>
            <a:r>
              <a:rPr lang="en-US" sz="1200" b="1" baseline="0" dirty="0" smtClean="0"/>
              <a:t>Format Shape</a:t>
            </a:r>
            <a:r>
              <a:rPr lang="en-US" sz="1200" b="0" baseline="0" dirty="0" smtClean="0"/>
              <a:t> dialog box launcher.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Direction</a:t>
            </a:r>
            <a:r>
              <a:rPr lang="en-US" sz="1200" b="0" baseline="0" dirty="0" smtClean="0"/>
              <a:t> list, select </a:t>
            </a:r>
            <a:r>
              <a:rPr lang="en-US" sz="1200" b="1" baseline="0" dirty="0" smtClean="0"/>
              <a:t>Linear</a:t>
            </a:r>
            <a:r>
              <a:rPr lang="en-US" sz="1200" b="0" baseline="0" dirty="0" smtClean="0"/>
              <a:t> </a:t>
            </a:r>
            <a:r>
              <a:rPr lang="en-US" sz="1200" b="1" baseline="0" dirty="0" smtClean="0"/>
              <a:t>Up </a:t>
            </a:r>
            <a:r>
              <a:rPr lang="en-US" sz="1200" b="0" baseline="0" dirty="0" smtClean="0"/>
              <a:t>(second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endParaRPr lang="en-US" sz="1200" b="0" baseline="0" dirty="0" smtClean="0"/>
          </a:p>
          <a:p>
            <a:pPr marL="342900" lvl="0" indent="-3429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a:t>
            </a:r>
            <a:r>
              <a:rPr lang="en-US" sz="1200" b="0" kern="1200" dirty="0" smtClean="0">
                <a:solidFill>
                  <a:schemeClr val="tx1"/>
                </a:solidFill>
                <a:latin typeface="+mn-lt"/>
                <a:ea typeface="+mn-ea"/>
                <a:cs typeface="+mn-cs"/>
              </a:rPr>
              <a:t> 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Blue, Accent 1, Lighter 40%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(fourth row, fifth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a:t>
            </a:r>
            <a:r>
              <a:rPr lang="en-US" sz="1200" b="0" kern="1200" baseline="0" dirty="0" smtClean="0">
                <a:solidFill>
                  <a:schemeClr val="tx1"/>
                </a:solidFill>
                <a:latin typeface="+mn-lt"/>
                <a:ea typeface="+mn-ea"/>
                <a:cs typeface="+mn-cs"/>
              </a:rPr>
              <a:t>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26%</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 </a:t>
            </a:r>
            <a:r>
              <a:rPr lang="en-US" sz="1200" b="0" kern="1200" dirty="0" smtClean="0">
                <a:solidFill>
                  <a:schemeClr val="tx1"/>
                </a:solidFill>
                <a:latin typeface="+mn-lt"/>
                <a:ea typeface="+mn-ea"/>
                <a:cs typeface="+mn-cs"/>
              </a:rPr>
              <a:t>(second row,</a:t>
            </a:r>
            <a:r>
              <a:rPr lang="en-US" sz="1200" b="0" kern="1200" baseline="0" dirty="0" smtClean="0">
                <a:solidFill>
                  <a:schemeClr val="tx1"/>
                </a:solidFill>
                <a:latin typeface="+mn-lt"/>
                <a:ea typeface="+mn-ea"/>
                <a:cs typeface="+mn-cs"/>
              </a:rPr>
              <a:t> first option from the left).</a:t>
            </a:r>
            <a:endParaRPr lang="en-US" sz="1200" baseline="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80%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a:t>
            </a:r>
            <a:r>
              <a:rPr lang="en-US" sz="1200" b="1" kern="1200" baseline="0" dirty="0" smtClean="0">
                <a:solidFill>
                  <a:schemeClr val="tx1"/>
                </a:solidFill>
                <a:latin typeface="+mn-lt"/>
                <a:ea typeface="+mn-ea"/>
                <a:cs typeface="+mn-cs"/>
              </a:rPr>
              <a:t> Text 1, Lighter 50% </a:t>
            </a:r>
            <a:r>
              <a:rPr lang="en-US" sz="1200" b="0" kern="1200" baseline="0" dirty="0" smtClean="0">
                <a:solidFill>
                  <a:schemeClr val="tx1"/>
                </a:solidFill>
                <a:latin typeface="+mn-lt"/>
                <a:ea typeface="+mn-ea"/>
                <a:cs typeface="+mn-cs"/>
              </a:rPr>
              <a:t>(second row, second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35% </a:t>
            </a:r>
            <a:r>
              <a:rPr lang="en-US" sz="1200" b="0" kern="1200" dirty="0" smtClean="0">
                <a:solidFill>
                  <a:schemeClr val="tx1"/>
                </a:solidFill>
                <a:latin typeface="+mn-lt"/>
                <a:ea typeface="+mn-ea"/>
                <a:cs typeface="+mn-cs"/>
              </a:rPr>
              <a:t>(fifth</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row,</a:t>
            </a:r>
            <a:r>
              <a:rPr lang="en-US" sz="1200" b="0" kern="1200" baseline="0" dirty="0" smtClean="0">
                <a:solidFill>
                  <a:schemeClr val="tx1"/>
                </a:solidFill>
                <a:latin typeface="+mn-lt"/>
                <a:ea typeface="+mn-ea"/>
                <a:cs typeface="+mn-cs"/>
              </a:rPr>
              <a:t> first option from the left).</a:t>
            </a:r>
            <a:endParaRPr lang="en-US" sz="1200" baseline="0" dirty="0" smtClean="0"/>
          </a:p>
          <a:p>
            <a:pPr marL="22860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pane, select </a:t>
            </a:r>
            <a:r>
              <a:rPr lang="en-US" sz="1200" b="1" kern="1200" baseline="0" dirty="0" smtClean="0">
                <a:solidFill>
                  <a:schemeClr val="tx1"/>
                </a:solidFill>
                <a:latin typeface="+mn-lt"/>
                <a:ea typeface="+mn-ea"/>
                <a:cs typeface="+mn-cs"/>
              </a:rPr>
              <a:t>No</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a:t>
            </a:r>
          </a:p>
          <a:p>
            <a:pPr marL="228600" indent="-228600">
              <a:buFont typeface="+mj-lt"/>
              <a:buAutoNum type="arabicPeriod"/>
            </a:pPr>
            <a:r>
              <a:rPr lang="en-US" sz="1200" b="0" kern="1200" baseline="0" dirty="0" smtClean="0">
                <a:solidFill>
                  <a:schemeClr val="tx1"/>
                </a:solidFill>
                <a:latin typeface="+mn-lt"/>
                <a:ea typeface="+mn-ea"/>
                <a:cs typeface="+mn-cs"/>
              </a:rPr>
              <a:t>Also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pane, click the button next to </a:t>
            </a:r>
            <a:r>
              <a:rPr lang="en-US" sz="1200" b="1" kern="1200" baseline="0" dirty="0" smtClean="0">
                <a:solidFill>
                  <a:schemeClr val="tx1"/>
                </a:solidFill>
                <a:latin typeface="+mn-lt"/>
                <a:ea typeface="+mn-ea"/>
                <a:cs typeface="+mn-cs"/>
              </a:rPr>
              <a:t>Presets</a:t>
            </a:r>
            <a:r>
              <a:rPr lang="en-US" sz="1200" b="0" kern="1200" baseline="0" dirty="0" smtClean="0">
                <a:solidFill>
                  <a:schemeClr val="tx1"/>
                </a:solidFill>
                <a:latin typeface="+mn-lt"/>
                <a:ea typeface="+mn-ea"/>
                <a:cs typeface="+mn-cs"/>
              </a:rPr>
              <a:t>, under </a:t>
            </a:r>
            <a:r>
              <a:rPr lang="en-US" sz="1200" b="1" kern="1200" baseline="0" dirty="0" smtClean="0">
                <a:solidFill>
                  <a:schemeClr val="tx1"/>
                </a:solidFill>
                <a:latin typeface="+mn-lt"/>
                <a:ea typeface="+mn-ea"/>
                <a:cs typeface="+mn-cs"/>
              </a:rPr>
              <a:t>Outer</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Offset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Center</a:t>
            </a:r>
            <a:r>
              <a:rPr lang="en-US" sz="1200" b="0" kern="1200" baseline="0" dirty="0" smtClean="0">
                <a:solidFill>
                  <a:schemeClr val="tx1"/>
                </a:solidFill>
                <a:latin typeface="+mn-lt"/>
                <a:ea typeface="+mn-ea"/>
                <a:cs typeface="+mn-cs"/>
              </a:rPr>
              <a:t>, and then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60%</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102%</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Blur</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 pt</a:t>
            </a:r>
            <a:r>
              <a:rPr lang="en-US" sz="1200" b="0" kern="1200" baseline="0" dirty="0" smtClean="0">
                <a:solidFill>
                  <a:schemeClr val="tx1"/>
                </a:solidFill>
                <a:latin typeface="+mn-lt"/>
                <a:ea typeface="+mn-ea"/>
                <a:cs typeface="+mn-cs"/>
              </a:rPr>
              <a:t>.</a:t>
            </a:r>
          </a:p>
          <a:p>
            <a:pPr marL="685800" lvl="1"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0</a:t>
            </a:r>
            <a:r>
              <a:rPr lang="en-US" sz="1200" b="1" kern="1200" dirty="0" smtClean="0">
                <a:solidFill>
                  <a:schemeClr val="tx1"/>
                </a:solidFill>
                <a:latin typeface="+mn-lt"/>
                <a:ea typeface="+mn-ea"/>
                <a:cs typeface="Arial"/>
              </a:rPr>
              <a:t>°</a:t>
            </a:r>
          </a:p>
          <a:p>
            <a:pPr marL="685800" lvl="1" indent="-228600">
              <a:buFont typeface="Arial" pitchFamily="34" charset="0"/>
              <a:buChar char="•"/>
            </a:pPr>
            <a:r>
              <a:rPr lang="en-US" sz="1200" b="0" kern="1200" dirty="0" smtClean="0">
                <a:solidFill>
                  <a:schemeClr val="tx1"/>
                </a:solidFill>
                <a:latin typeface="+mn-lt"/>
                <a:ea typeface="+mn-ea"/>
                <a:cs typeface="Arial"/>
              </a:rPr>
              <a:t>In the </a:t>
            </a:r>
            <a:r>
              <a:rPr lang="en-US" sz="1200" b="1" kern="1200" dirty="0" smtClean="0">
                <a:solidFill>
                  <a:schemeClr val="tx1"/>
                </a:solidFill>
                <a:latin typeface="+mn-lt"/>
                <a:ea typeface="+mn-ea"/>
                <a:cs typeface="Arial"/>
              </a:rPr>
              <a:t>Distance</a:t>
            </a:r>
            <a:r>
              <a:rPr lang="en-US" sz="1200" b="0" kern="1200" baseline="0" dirty="0" smtClean="0">
                <a:solidFill>
                  <a:schemeClr val="tx1"/>
                </a:solidFill>
                <a:latin typeface="+mn-lt"/>
                <a:ea typeface="+mn-ea"/>
                <a:cs typeface="Arial"/>
              </a:rPr>
              <a:t> box, enter </a:t>
            </a:r>
            <a:r>
              <a:rPr lang="en-US" sz="1200" b="1" kern="1200" baseline="0" dirty="0" smtClean="0">
                <a:solidFill>
                  <a:schemeClr val="tx1"/>
                </a:solidFill>
                <a:latin typeface="+mn-lt"/>
                <a:ea typeface="+mn-ea"/>
                <a:cs typeface="Arial"/>
              </a:rPr>
              <a:t>0 pt</a:t>
            </a:r>
            <a:r>
              <a:rPr lang="en-US" sz="1200" b="0" kern="1200" baseline="0" dirty="0" smtClean="0">
                <a:solidFill>
                  <a:schemeClr val="tx1"/>
                </a:solidFill>
                <a:latin typeface="+mn-lt"/>
                <a:ea typeface="+mn-ea"/>
                <a:cs typeface="Arial"/>
              </a:rPr>
              <a:t>.</a:t>
            </a:r>
            <a:endParaRPr lang="en-US" sz="1200" dirty="0" smtClean="0"/>
          </a:p>
          <a:p>
            <a:pPr marL="228600" indent="-228600">
              <a:buFont typeface="+mj-lt"/>
              <a:buAutoNum type="arabicPeriod"/>
            </a:pPr>
            <a:r>
              <a:rPr lang="en-US" sz="1200" dirty="0" smtClean="0"/>
              <a:t>On the slide, select the rectangle. 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p>
          <a:p>
            <a:pPr marL="228600" indent="-228600">
              <a:buFont typeface="+mj-lt"/>
              <a:buAutoNum type="arabicPeriod"/>
            </a:pPr>
            <a:r>
              <a:rPr lang="en-US" sz="1200" baseline="0" dirty="0" smtClean="0"/>
              <a:t>Select the second, duplicate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0" baseline="0" dirty="0" smtClean="0"/>
              <a:t>,</a:t>
            </a:r>
            <a:r>
              <a:rPr lang="en-US" sz="1200" baseline="0" dirty="0" smtClean="0"/>
              <a:t> and then click </a:t>
            </a:r>
            <a:r>
              <a:rPr lang="en-US" sz="1200" b="1" baseline="0" dirty="0" smtClean="0"/>
              <a:t>No</a:t>
            </a:r>
            <a:r>
              <a:rPr lang="en-US" sz="1200" baseline="0" dirty="0" smtClean="0"/>
              <a:t> </a:t>
            </a:r>
            <a:r>
              <a:rPr lang="en-US" sz="1200" b="1" baseline="0" dirty="0" smtClean="0"/>
              <a:t>Reflection</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the button next to </a:t>
            </a:r>
            <a:r>
              <a:rPr lang="en-US" sz="1200" b="1" baseline="0" dirty="0" smtClean="0"/>
              <a:t>Direction</a:t>
            </a:r>
            <a:r>
              <a:rPr lang="en-US" sz="1200" b="0" baseline="0" dirty="0" smtClean="0"/>
              <a:t>, and then click </a:t>
            </a:r>
            <a:r>
              <a:rPr lang="en-US" sz="1200" b="1" baseline="0" dirty="0" smtClean="0"/>
              <a:t>Linear</a:t>
            </a:r>
            <a:r>
              <a:rPr lang="en-US" sz="1200" baseline="0" dirty="0" smtClean="0"/>
              <a:t> </a:t>
            </a:r>
            <a:r>
              <a:rPr lang="en-US" sz="1200" b="1" baseline="0" dirty="0" smtClean="0"/>
              <a:t>Down </a:t>
            </a:r>
            <a:r>
              <a:rPr lang="en-US" sz="1200" b="0" baseline="0" dirty="0" smtClean="0"/>
              <a:t>(first row, second option from the left)</a:t>
            </a:r>
            <a:r>
              <a:rPr lang="en-US" sz="1200" baseline="0" dirty="0" smtClean="0"/>
              <a:t>.</a:t>
            </a:r>
            <a:endParaRPr lang="en-US" sz="1200" dirty="0" smtClean="0"/>
          </a:p>
          <a:p>
            <a:pPr marL="228600" indent="-228600">
              <a:buFont typeface="+mj-lt"/>
              <a:buAutoNum type="arabicPeriod"/>
            </a:pPr>
            <a:r>
              <a:rPr lang="en-US" sz="1200" b="0" baseline="0" dirty="0" smtClean="0"/>
              <a:t>Also in the </a:t>
            </a:r>
            <a:r>
              <a:rPr lang="en-US" sz="1200" b="1" baseline="0" dirty="0" smtClean="0"/>
              <a:t>Format</a:t>
            </a:r>
            <a:r>
              <a:rPr lang="en-US" sz="1200" b="0" baseline="0" dirty="0" smtClean="0"/>
              <a:t> </a:t>
            </a:r>
            <a:r>
              <a:rPr lang="en-US" sz="1200" b="1" baseline="0" dirty="0" smtClean="0"/>
              <a:t>Shape</a:t>
            </a:r>
            <a:r>
              <a:rPr lang="en-US" sz="1200" b="0" baseline="0" dirty="0" smtClean="0"/>
              <a:t> dialog box, click </a:t>
            </a:r>
            <a:r>
              <a:rPr lang="en-US" sz="1200" b="1" baseline="0" dirty="0" smtClean="0"/>
              <a:t>Shadow</a:t>
            </a:r>
            <a:r>
              <a:rPr lang="en-US" sz="1200" b="0" baseline="0" dirty="0" smtClean="0"/>
              <a:t> in the left pane.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and then under </a:t>
            </a:r>
            <a:r>
              <a:rPr lang="en-US" sz="1200" b="1" baseline="0" dirty="0" smtClean="0"/>
              <a:t>No</a:t>
            </a:r>
            <a:r>
              <a:rPr lang="en-US" sz="1200" b="0" baseline="0" dirty="0" smtClean="0"/>
              <a:t> </a:t>
            </a:r>
            <a:r>
              <a:rPr lang="en-US" sz="1200" b="1" baseline="0" dirty="0" smtClean="0"/>
              <a:t>Shadow </a:t>
            </a:r>
            <a:r>
              <a:rPr lang="en-US" sz="1200" b="0" baseline="0" dirty="0" smtClean="0"/>
              <a:t>click </a:t>
            </a:r>
            <a:r>
              <a:rPr lang="en-US" sz="1200" b="1" baseline="0" dirty="0" smtClean="0"/>
              <a:t>No</a:t>
            </a:r>
            <a:r>
              <a:rPr lang="en-US" sz="1200" b="0" baseline="0" dirty="0" smtClean="0"/>
              <a:t> </a:t>
            </a:r>
            <a:r>
              <a:rPr lang="en-US" sz="1200" b="1" baseline="0" dirty="0" smtClean="0"/>
              <a:t>Shadow</a:t>
            </a:r>
            <a:r>
              <a:rPr lang="en-US" sz="1200" b="0" baseline="0" dirty="0" smtClean="0"/>
              <a:t>.</a:t>
            </a:r>
          </a:p>
          <a:p>
            <a:pPr marL="228600" indent="-228600">
              <a:buFont typeface="+mj-lt"/>
              <a:buAutoNum type="arabicPeriod"/>
            </a:pPr>
            <a:r>
              <a:rPr lang="en-US" sz="1200" b="0" baseline="0" dirty="0" smtClean="0"/>
              <a:t>On the slide, drag the second rectangle until it is directly on top of the first rectangle.</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press and hold CTRL, and then select both rectangles.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lvl="1" indent="-228600">
              <a:buFont typeface="+mj-lt"/>
              <a:buAutoNum type="arabicPeriod"/>
            </a:pPr>
            <a:r>
              <a:rPr lang="en-US" sz="1200" b="0" baseline="0" dirty="0" smtClean="0"/>
              <a:t>Click </a:t>
            </a:r>
            <a:r>
              <a:rPr lang="en-US" sz="1200" b="1" baseline="0" dirty="0" smtClean="0"/>
              <a:t>Align Selected Objects</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Center</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Middle</a:t>
            </a:r>
            <a:r>
              <a:rPr lang="en-US" sz="1200" b="0" baseline="0" dirty="0" smtClean="0"/>
              <a:t>. </a:t>
            </a:r>
          </a:p>
          <a:p>
            <a:pPr marL="228600" indent="-228600">
              <a:buFont typeface="+mj-lt"/>
              <a:buAutoNum type="arabicPeriod"/>
            </a:pPr>
            <a:endParaRPr lang="en-US" sz="1200" b="0" baseline="0" dirty="0" smtClean="0"/>
          </a:p>
          <a:p>
            <a:pPr marL="228600" indent="-228600">
              <a:buFont typeface="+mj-lt"/>
              <a:buAutoNum type="arabicPeriod"/>
            </a:pPr>
            <a:endParaRPr lang="en-US" sz="1200" dirty="0" smtClean="0"/>
          </a:p>
          <a:p>
            <a:pPr marL="228600" indent="-228600">
              <a:buFont typeface="+mj-lt"/>
              <a:buNone/>
            </a:pPr>
            <a:r>
              <a:rPr lang="en-US" sz="1200" dirty="0" smtClean="0"/>
              <a:t>To reproduce the first text effect on</a:t>
            </a:r>
            <a:r>
              <a:rPr lang="en-US" sz="1200" baseline="0" dirty="0" smtClean="0"/>
              <a:t> this slide, do the following:</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a:t>
            </a:r>
            <a:r>
              <a:rPr lang="en-US" sz="1200" b="0" baseline="0" dirty="0" smtClean="0"/>
              <a:t> </a:t>
            </a:r>
            <a:r>
              <a:rPr lang="en-US" sz="1200" b="1" baseline="0" dirty="0" smtClean="0"/>
              <a:t>Box</a:t>
            </a:r>
            <a:r>
              <a:rPr lang="en-US" sz="1200" b="0" baseline="0" dirty="0" smtClean="0"/>
              <a:t>. O</a:t>
            </a:r>
            <a:r>
              <a:rPr lang="en-US" sz="1200" baseline="0" dirty="0" smtClean="0"/>
              <a:t>n the slide, drag to draw a text box.</a:t>
            </a:r>
          </a:p>
          <a:p>
            <a:pPr marL="228600" indent="-228600">
              <a:buFont typeface="+mj-lt"/>
              <a:buAutoNum type="arabicPeriod"/>
            </a:pPr>
            <a:r>
              <a:rPr lang="en-US" sz="1200" baseline="0" dirty="0" smtClean="0"/>
              <a:t>Enter the first line of text on the slide, and then select the text. On the </a:t>
            </a:r>
            <a:r>
              <a:rPr lang="en-US" sz="1200" b="1" baseline="0" dirty="0" smtClean="0"/>
              <a:t>Home</a:t>
            </a:r>
            <a:r>
              <a:rPr lang="en-US" sz="1200" baseline="0" dirty="0" smtClean="0"/>
              <a:t> tab, in the </a:t>
            </a:r>
            <a:r>
              <a:rPr lang="en-US" sz="1200" b="1" baseline="0" dirty="0" smtClean="0"/>
              <a:t>Font</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list, select </a:t>
            </a:r>
            <a:r>
              <a:rPr lang="en-US" sz="1200" b="1" baseline="0" dirty="0" smtClean="0"/>
              <a:t>Trebuchet MS</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a:t>
            </a:r>
            <a:r>
              <a:rPr lang="en-US" sz="1200" b="1" baseline="0" dirty="0" smtClean="0"/>
              <a:t>Size</a:t>
            </a:r>
            <a:r>
              <a:rPr lang="en-US" sz="1200" baseline="0" dirty="0" smtClean="0"/>
              <a:t> box, enter </a:t>
            </a:r>
            <a:r>
              <a:rPr lang="en-US" sz="1200" b="1" baseline="0" dirty="0" smtClean="0"/>
              <a:t>26</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a:t>
            </a:r>
            <a:r>
              <a:rPr lang="en-US" sz="1200" b="1" baseline="0" dirty="0" smtClean="0"/>
              <a:t>Bold</a:t>
            </a:r>
            <a:r>
              <a:rPr lang="en-US" sz="1200" baseline="0" dirty="0" smtClean="0"/>
              <a:t>.</a:t>
            </a:r>
          </a:p>
          <a:p>
            <a:pPr marL="685800" lvl="1" indent="-228600">
              <a:buFont typeface="Arial" pitchFamily="34" charset="0"/>
              <a:buChar char="•"/>
            </a:pPr>
            <a:r>
              <a:rPr lang="en-US" sz="1200" baseline="0" dirty="0" smtClean="0"/>
              <a:t>Click the arrow next to </a:t>
            </a:r>
            <a:r>
              <a:rPr lang="en-US" sz="1200" b="1" baseline="0" dirty="0" smtClean="0"/>
              <a:t>Font</a:t>
            </a:r>
            <a:r>
              <a:rPr lang="en-US" sz="1200" baseline="0" dirty="0" smtClean="0"/>
              <a:t>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Black, Text 1, Lighter 25% </a:t>
            </a:r>
            <a:r>
              <a:rPr lang="en-US" sz="1200" baseline="0" dirty="0" smtClean="0"/>
              <a:t>(fourth row, second option from the left)</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a:t>
            </a:r>
            <a:r>
              <a:rPr lang="en-US" sz="1200" b="0" baseline="0" dirty="0" smtClean="0"/>
              <a:t> group, click </a:t>
            </a:r>
            <a:r>
              <a:rPr lang="en-US" sz="1200" b="1" baseline="0" dirty="0" smtClean="0"/>
              <a:t>Align</a:t>
            </a:r>
            <a:r>
              <a:rPr lang="en-US" sz="1200" b="0" baseline="0" dirty="0" smtClean="0"/>
              <a:t> </a:t>
            </a:r>
            <a:r>
              <a:rPr lang="en-US" sz="1200" b="1" baseline="0" dirty="0" smtClean="0"/>
              <a:t>Text</a:t>
            </a:r>
            <a:r>
              <a:rPr lang="en-US" sz="1200" b="0" baseline="0" dirty="0" smtClean="0"/>
              <a:t> </a:t>
            </a:r>
            <a:r>
              <a:rPr lang="en-US" sz="1200" b="1" baseline="0" dirty="0" smtClean="0"/>
              <a:t>Left</a:t>
            </a:r>
            <a:r>
              <a:rPr lang="en-US" sz="1200" b="0" baseline="0" dirty="0" smtClean="0"/>
              <a:t> to align the text left in the text box.</a:t>
            </a:r>
          </a:p>
          <a:p>
            <a:pPr marL="228600" indent="-228600">
              <a:buFont typeface="+mj-lt"/>
              <a:buAutoNum type="arabicPeriod"/>
            </a:pPr>
            <a:r>
              <a:rPr lang="en-US" sz="1200" b="0" baseline="0" dirty="0" smtClean="0"/>
              <a:t>On the slide, s</a:t>
            </a:r>
            <a:r>
              <a:rPr lang="en-US" sz="1200" b="0" dirty="0" smtClean="0"/>
              <a:t>elect</a:t>
            </a:r>
            <a:r>
              <a:rPr lang="en-US" sz="1200" b="0" baseline="0" dirty="0" smtClean="0"/>
              <a:t> the text box. Under </a:t>
            </a:r>
            <a:r>
              <a:rPr lang="en-US" sz="1200" b="1" baseline="0" dirty="0" smtClean="0"/>
              <a:t>Drawing</a:t>
            </a:r>
            <a:r>
              <a:rPr lang="en-US" sz="1200" b="0" baseline="0" dirty="0" smtClean="0"/>
              <a:t> </a:t>
            </a:r>
            <a:r>
              <a:rPr lang="en-US" sz="1200" b="1" baseline="0" dirty="0" smtClean="0"/>
              <a:t>Tools</a:t>
            </a:r>
            <a:r>
              <a:rPr lang="en-US" sz="1200" b="0" baseline="0" dirty="0" smtClean="0"/>
              <a:t>, on the </a:t>
            </a:r>
            <a:r>
              <a:rPr lang="en-US" sz="1200" b="1" baseline="0" dirty="0" smtClean="0"/>
              <a:t>Format</a:t>
            </a:r>
            <a:r>
              <a:rPr lang="en-US" sz="1200" b="0" baseline="0" dirty="0" smtClean="0"/>
              <a:t> tab, in the </a:t>
            </a:r>
            <a:r>
              <a:rPr lang="en-US" sz="1200" b="1" baseline="0" dirty="0" smtClean="0"/>
              <a:t>WordArt</a:t>
            </a:r>
            <a:r>
              <a:rPr lang="en-US" sz="1200" b="0" baseline="0" dirty="0" smtClean="0"/>
              <a:t> </a:t>
            </a:r>
            <a:r>
              <a:rPr lang="en-US" sz="1200" b="1" baseline="0" dirty="0" smtClean="0"/>
              <a:t>Styles</a:t>
            </a:r>
            <a:r>
              <a:rPr lang="en-US" sz="1200" b="0" baseline="0" dirty="0" smtClean="0"/>
              <a:t> group, click </a:t>
            </a:r>
            <a:r>
              <a:rPr lang="en-US" sz="1200" b="1" baseline="0" dirty="0" smtClean="0"/>
              <a:t>Text</a:t>
            </a:r>
            <a:r>
              <a:rPr lang="en-US" sz="1200" b="0" baseline="0" dirty="0" smtClean="0"/>
              <a:t> </a:t>
            </a:r>
            <a:r>
              <a:rPr lang="en-US" sz="1200" b="1" baseline="0" dirty="0" smtClean="0"/>
              <a:t>Effects</a:t>
            </a:r>
            <a:r>
              <a:rPr lang="en-US" sz="1200" b="0" baseline="0" dirty="0" smtClean="0"/>
              <a:t>, point to </a:t>
            </a:r>
            <a:r>
              <a:rPr lang="en-US" sz="1200" b="1" baseline="0" dirty="0" smtClean="0"/>
              <a:t>Shadow</a:t>
            </a:r>
            <a:r>
              <a:rPr lang="en-US" sz="1200" b="0" baseline="0" dirty="0" smtClean="0"/>
              <a:t>, and then click </a:t>
            </a:r>
            <a:r>
              <a:rPr lang="en-US" sz="1200" b="1" baseline="0" dirty="0" smtClean="0"/>
              <a:t>Shadow</a:t>
            </a:r>
            <a:r>
              <a:rPr lang="en-US" sz="1200" b="0" baseline="0" dirty="0" smtClean="0"/>
              <a:t> </a:t>
            </a:r>
            <a:r>
              <a:rPr lang="en-US" sz="1200" b="1" baseline="0" dirty="0" smtClean="0"/>
              <a:t>Options</a:t>
            </a:r>
            <a:r>
              <a:rPr lang="en-US" sz="1200" b="0" baseline="0" dirty="0" smtClean="0"/>
              <a:t>. In the </a:t>
            </a:r>
            <a:r>
              <a:rPr lang="en-US" sz="1200" b="1" baseline="0" dirty="0" smtClean="0"/>
              <a:t>Format</a:t>
            </a:r>
            <a:r>
              <a:rPr lang="en-US" sz="1200" b="0" baseline="0" dirty="0" smtClean="0"/>
              <a:t> </a:t>
            </a:r>
            <a:r>
              <a:rPr lang="en-US" sz="1200" b="1" baseline="0" dirty="0" smtClean="0"/>
              <a:t>Text</a:t>
            </a:r>
            <a:r>
              <a:rPr lang="en-US" sz="1200" b="0" baseline="0" dirty="0" smtClean="0"/>
              <a:t> </a:t>
            </a:r>
            <a:r>
              <a:rPr lang="en-US" sz="1200" b="1" baseline="0" dirty="0" smtClean="0"/>
              <a:t>Effects</a:t>
            </a:r>
            <a:r>
              <a:rPr lang="en-US" sz="1200" b="0" baseline="0" dirty="0" smtClean="0"/>
              <a:t> dialog box,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under </a:t>
            </a:r>
            <a:r>
              <a:rPr lang="en-US" sz="1200" b="1" baseline="0" dirty="0" smtClean="0"/>
              <a:t>Inner</a:t>
            </a:r>
            <a:r>
              <a:rPr lang="en-US" sz="1200" b="0" baseline="0" dirty="0" smtClean="0"/>
              <a:t> click </a:t>
            </a:r>
            <a:r>
              <a:rPr lang="en-US" sz="1200" b="1" baseline="0" dirty="0" smtClean="0"/>
              <a:t>Inside Diagonal Bottom Left </a:t>
            </a:r>
            <a:r>
              <a:rPr lang="en-US" sz="1200" b="0" baseline="0" dirty="0" smtClean="0"/>
              <a:t>(third row, first option from the left), and then do the following:</a:t>
            </a:r>
          </a:p>
          <a:p>
            <a:pPr marL="685800" lvl="1" indent="-228600">
              <a:buFont typeface="Arial" pitchFamily="34" charset="0"/>
              <a:buChar char="•"/>
            </a:pPr>
            <a:r>
              <a:rPr lang="en-US" sz="1200" b="0" baseline="0" dirty="0" smtClean="0"/>
              <a:t>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a:t>
            </a:r>
          </a:p>
          <a:p>
            <a:pPr marL="685800" lvl="1" indent="-228600">
              <a:buFont typeface="Arial" pitchFamily="34" charset="0"/>
              <a:buChar char="•"/>
            </a:pPr>
            <a:r>
              <a:rPr lang="en-US" sz="1200" b="0" baseline="0" dirty="0" smtClean="0"/>
              <a:t>In the </a:t>
            </a:r>
            <a:r>
              <a:rPr lang="en-US" sz="1200" b="1" baseline="0" dirty="0" smtClean="0"/>
              <a:t>Transparency</a:t>
            </a:r>
            <a:r>
              <a:rPr lang="en-US" sz="1200" b="0" baseline="0" dirty="0" smtClean="0"/>
              <a:t> box, enter </a:t>
            </a:r>
            <a:r>
              <a:rPr lang="en-US" sz="1200" b="1" baseline="0" dirty="0" smtClean="0"/>
              <a:t>21%</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Blur</a:t>
            </a:r>
            <a:r>
              <a:rPr lang="en-US" sz="1200" b="0" baseline="0" dirty="0" smtClean="0"/>
              <a:t> box, enter </a:t>
            </a:r>
            <a:r>
              <a:rPr lang="en-US" sz="1200" b="1" baseline="0" dirty="0" smtClean="0"/>
              <a:t>5 pt</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Angle</a:t>
            </a:r>
            <a:r>
              <a:rPr lang="en-US" sz="1200" b="0" baseline="0" dirty="0" smtClean="0"/>
              <a:t> box, enter </a:t>
            </a:r>
            <a:r>
              <a:rPr lang="en-US" sz="1200" b="1" baseline="0" dirty="0" smtClean="0"/>
              <a:t>90</a:t>
            </a:r>
            <a:r>
              <a:rPr lang="en-US" sz="1200" b="1" baseline="0" dirty="0" smtClean="0">
                <a:latin typeface="Arial"/>
                <a:cs typeface="Arial"/>
              </a:rPr>
              <a:t>°</a:t>
            </a:r>
            <a:r>
              <a:rPr lang="en-US" sz="1200" b="0" baseline="0" dirty="0" smtClean="0">
                <a:latin typeface="Arial"/>
                <a:cs typeface="Arial"/>
              </a:rPr>
              <a:t>.</a:t>
            </a:r>
          </a:p>
          <a:p>
            <a:pPr marL="685800" lvl="1" indent="-228600">
              <a:buFont typeface="Arial" pitchFamily="34" charset="0"/>
              <a:buChar char="•"/>
            </a:pPr>
            <a:r>
              <a:rPr lang="en-US" sz="1200" b="0" baseline="0" dirty="0" smtClean="0">
                <a:latin typeface="+mn-lt"/>
                <a:cs typeface="Arial"/>
              </a:rPr>
              <a:t>In the </a:t>
            </a:r>
            <a:r>
              <a:rPr lang="en-US" sz="1200" b="1" baseline="0" dirty="0" smtClean="0">
                <a:latin typeface="+mn-lt"/>
                <a:cs typeface="Arial"/>
              </a:rPr>
              <a:t>Distance</a:t>
            </a:r>
            <a:r>
              <a:rPr lang="en-US" sz="1200" b="0" baseline="0" dirty="0" smtClean="0">
                <a:latin typeface="+mn-lt"/>
                <a:cs typeface="Arial"/>
              </a:rPr>
              <a:t> box, enter </a:t>
            </a:r>
            <a:r>
              <a:rPr lang="en-US" sz="1200" b="1" baseline="0" dirty="0" smtClean="0">
                <a:latin typeface="+mn-lt"/>
                <a:cs typeface="Arial"/>
              </a:rPr>
              <a:t>4 pt</a:t>
            </a:r>
            <a:r>
              <a:rPr lang="en-US" sz="1200" b="0" baseline="0" dirty="0" smtClean="0">
                <a:latin typeface="+mn-lt"/>
                <a:cs typeface="Arial"/>
              </a:rPr>
              <a:t>.</a:t>
            </a:r>
            <a:endParaRPr lang="en-US" sz="1200" b="0" dirty="0" smtClean="0">
              <a:latin typeface="+mn-lt"/>
            </a:endParaRPr>
          </a:p>
          <a:p>
            <a:pPr marL="228600" indent="-228600">
              <a:buFont typeface="+mj-lt"/>
              <a:buAutoNum type="arabicPeriod"/>
            </a:pPr>
            <a:r>
              <a:rPr lang="en-US" sz="1200" dirty="0" smtClean="0"/>
              <a:t>On the slide, drag the text box on</a:t>
            </a:r>
            <a:r>
              <a:rPr lang="en-US" sz="1200" baseline="0" dirty="0" smtClean="0"/>
              <a:t>to the second (top) rectangle. </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animate the first shape and text effects on this slide, do the following:</a:t>
            </a:r>
          </a:p>
          <a:p>
            <a:pPr marL="228600" indent="-228600">
              <a:buFont typeface="+mj-lt"/>
              <a:buAutoNum type="arabicPeriod"/>
            </a:pPr>
            <a:r>
              <a:rPr lang="en-US" sz="1200" b="0" dirty="0" smtClean="0"/>
              <a:t>In the </a:t>
            </a:r>
            <a:r>
              <a:rPr lang="en-US" sz="1200" b="1" dirty="0" smtClean="0"/>
              <a:t>Selection and Visibility</a:t>
            </a:r>
            <a:r>
              <a:rPr lang="en-US" sz="1200" b="1" baseline="0" dirty="0" smtClean="0"/>
              <a:t> </a:t>
            </a:r>
            <a:r>
              <a:rPr lang="en-US" sz="1200" b="0" baseline="0" dirty="0" smtClean="0"/>
              <a:t>pane, select the third object in the list (the </a:t>
            </a:r>
            <a:r>
              <a:rPr lang="en-US" sz="1200" b="0" i="0" baseline="0" dirty="0" smtClean="0"/>
              <a:t>first </a:t>
            </a:r>
            <a:r>
              <a:rPr lang="en-US" sz="1200" b="0" baseline="0" dirty="0" smtClean="0"/>
              <a:t>rectangle you created). On the </a:t>
            </a:r>
            <a:r>
              <a:rPr lang="en-US" sz="1200" b="1" baseline="0" dirty="0" smtClean="0"/>
              <a:t>Animations</a:t>
            </a:r>
            <a:r>
              <a:rPr lang="en-US" sz="1200" b="0" baseline="0" dirty="0" smtClean="0"/>
              <a:t> tab, in the </a:t>
            </a:r>
            <a:r>
              <a:rPr lang="en-US" sz="1200" b="1" baseline="0" dirty="0" smtClean="0"/>
              <a:t>Advanced Animation</a:t>
            </a:r>
            <a:r>
              <a:rPr lang="en-US" sz="1200" b="0" baseline="0" dirty="0" smtClean="0"/>
              <a:t> group, click </a:t>
            </a:r>
            <a:r>
              <a:rPr lang="en-US" sz="1200" b="1" baseline="0" dirty="0" smtClean="0"/>
              <a:t>Add Animation</a:t>
            </a:r>
            <a:r>
              <a:rPr lang="en-US" sz="1200" b="0" baseline="0" dirty="0" smtClean="0"/>
              <a:t>,  and then under </a:t>
            </a:r>
            <a:r>
              <a:rPr lang="en-US" sz="1200" b="1" baseline="0" dirty="0" smtClean="0"/>
              <a:t>Entrance</a:t>
            </a:r>
            <a:r>
              <a:rPr lang="en-US" sz="1200" b="0" baseline="0" dirty="0" smtClean="0"/>
              <a:t> click </a:t>
            </a:r>
            <a:r>
              <a:rPr lang="en-US" sz="1200" b="1" baseline="0" dirty="0" smtClean="0"/>
              <a:t>Float In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Animation</a:t>
            </a:r>
            <a:r>
              <a:rPr lang="en-US" sz="1200" b="0" baseline="0" dirty="0" smtClean="0"/>
              <a:t> group, click </a:t>
            </a:r>
            <a:r>
              <a:rPr lang="en-US" sz="1200" b="1" baseline="0" dirty="0" smtClean="0"/>
              <a:t>Effect Options</a:t>
            </a:r>
            <a:r>
              <a:rPr lang="en-US" sz="1200" b="0" baseline="0" dirty="0" smtClean="0"/>
              <a:t>, and then click </a:t>
            </a:r>
            <a:r>
              <a:rPr lang="en-US" sz="1200" b="1" baseline="0" dirty="0" smtClean="0"/>
              <a:t>Float Down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Timing</a:t>
            </a:r>
            <a:r>
              <a:rPr lang="en-US" sz="1200" b="0" baseline="0" dirty="0" smtClean="0"/>
              <a:t> group,</a:t>
            </a:r>
            <a:r>
              <a:rPr lang="en-US" sz="1200" b="1" baseline="0" dirty="0" smtClean="0"/>
              <a:t> </a:t>
            </a:r>
            <a:r>
              <a:rPr lang="en-US" sz="1200" b="0" baseline="0" dirty="0" smtClean="0"/>
              <a:t>do the following:</a:t>
            </a:r>
          </a:p>
          <a:p>
            <a:pPr marL="685800" lvl="1" indent="-228600">
              <a:buFont typeface="Arial" pitchFamily="34" charset="0"/>
              <a:buChar char="•"/>
            </a:pPr>
            <a:r>
              <a:rPr lang="en-US" sz="1200" b="0" baseline="0" dirty="0" smtClean="0"/>
              <a:t>In the </a:t>
            </a:r>
            <a:r>
              <a:rPr lang="en-US" sz="1200" b="1" baseline="0" dirty="0" smtClean="0"/>
              <a:t>Start</a:t>
            </a:r>
            <a:r>
              <a:rPr lang="en-US" sz="1200" b="0" baseline="0" dirty="0" smtClean="0"/>
              <a:t> list, select </a:t>
            </a:r>
            <a:r>
              <a:rPr lang="en-US" sz="1200" b="1" baseline="0" dirty="0" smtClean="0"/>
              <a:t>With</a:t>
            </a:r>
            <a:r>
              <a:rPr lang="en-US" sz="1200" b="0" baseline="0" dirty="0" smtClean="0"/>
              <a:t> </a:t>
            </a:r>
            <a:r>
              <a:rPr lang="en-US" sz="1200" b="1" baseline="0" dirty="0" smtClean="0"/>
              <a:t>Previous</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Duration</a:t>
            </a:r>
            <a:r>
              <a:rPr lang="en-US" sz="1200" b="0" baseline="0" dirty="0" smtClean="0"/>
              <a:t> box, enter </a:t>
            </a:r>
            <a:r>
              <a:rPr lang="en-US" sz="1200" b="1" baseline="0" dirty="0" smtClean="0"/>
              <a:t>1.00 second</a:t>
            </a:r>
            <a:r>
              <a:rPr lang="en-US" sz="1200" b="0" baseline="0" dirty="0" smtClean="0"/>
              <a:t>.</a:t>
            </a:r>
            <a:endParaRPr lang="en-US" sz="1200" b="0" dirty="0" smtClean="0"/>
          </a:p>
          <a:p>
            <a:pPr marL="228600" indent="-228600">
              <a:buFont typeface="+mj-lt"/>
              <a:buAutoNum type="arabicPeriod"/>
            </a:pPr>
            <a:r>
              <a:rPr lang="en-US" sz="1200" dirty="0" smtClean="0"/>
              <a:t>In the </a:t>
            </a:r>
            <a:r>
              <a:rPr lang="en-US" sz="1200" b="1" dirty="0" smtClean="0"/>
              <a:t>Selection</a:t>
            </a:r>
            <a:r>
              <a:rPr lang="en-US" sz="1200" b="1" baseline="0" dirty="0" smtClean="0"/>
              <a:t> and Visibility </a:t>
            </a:r>
            <a:r>
              <a:rPr lang="en-US" sz="1200" baseline="0" dirty="0" smtClean="0"/>
              <a:t>pane, select the second object in the list (the second rectangle you created). 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p>
          <a:p>
            <a:pPr marL="228600" lvl="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do the following:</a:t>
            </a:r>
          </a:p>
          <a:p>
            <a:pPr marL="685800" lvl="1" indent="-228600">
              <a:buFont typeface="Arial" pitchFamily="34" charset="0"/>
              <a:buChar char="•"/>
            </a:pPr>
            <a:r>
              <a:rPr lang="en-US" sz="1200" dirty="0" smtClean="0"/>
              <a:t>In the </a:t>
            </a:r>
            <a:r>
              <a:rPr lang="en-US" sz="1200" b="1" dirty="0" smtClean="0"/>
              <a:t>Start</a:t>
            </a:r>
            <a:r>
              <a:rPr lang="en-US" sz="1200" dirty="0" smtClean="0"/>
              <a:t> list, select </a:t>
            </a:r>
            <a:r>
              <a:rPr lang="en-US" sz="1200" b="1" dirty="0" smtClean="0"/>
              <a:t>After</a:t>
            </a:r>
            <a:r>
              <a:rPr lang="en-US" sz="1200" dirty="0" smtClean="0"/>
              <a:t> </a:t>
            </a:r>
            <a:r>
              <a:rPr lang="en-US" sz="1200" b="1" dirty="0" smtClean="0"/>
              <a:t>Previous</a:t>
            </a:r>
            <a:r>
              <a:rPr lang="en-US" sz="1200" dirty="0" smtClean="0"/>
              <a:t>.</a:t>
            </a:r>
          </a:p>
          <a:p>
            <a:pPr marL="685800" lvl="1" indent="-228600">
              <a:buFont typeface="Arial" pitchFamily="34" charset="0"/>
              <a:buChar char="•"/>
            </a:pPr>
            <a:r>
              <a:rPr lang="en-US" sz="1200" dirty="0" smtClean="0"/>
              <a:t>In</a:t>
            </a:r>
            <a:r>
              <a:rPr lang="en-US" sz="1200" baseline="0" dirty="0" smtClean="0"/>
              <a:t>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AutoNum type="arabicPeriod"/>
            </a:pPr>
            <a:r>
              <a:rPr lang="en-US" sz="1200" dirty="0" smtClean="0"/>
              <a:t>In the </a:t>
            </a:r>
            <a:r>
              <a:rPr lang="en-US" sz="1200" b="1" dirty="0" smtClean="0"/>
              <a:t>Selection and Visibility </a:t>
            </a:r>
            <a:r>
              <a:rPr lang="en-US" sz="1200" dirty="0" smtClean="0"/>
              <a:t>pane, select the first object</a:t>
            </a:r>
            <a:r>
              <a:rPr lang="en-US" sz="1200" baseline="0" dirty="0" smtClean="0"/>
              <a:t> in the list (text box). On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Wipe</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From Top</a:t>
            </a:r>
            <a:r>
              <a:rPr lang="en-US" sz="1200" baseline="0" dirty="0" smtClean="0"/>
              <a:t>.</a:t>
            </a:r>
          </a:p>
          <a:p>
            <a:pPr marL="228600" lvl="0" indent="-228600">
              <a:buFont typeface="+mj-lt"/>
              <a:buAutoNum type="arabicPeriod"/>
            </a:pPr>
            <a:r>
              <a:rPr lang="en-US" sz="1200" baseline="0" dirty="0" smtClean="0"/>
              <a:t>Also on the Animations tab, in the Timing group, do the following:</a:t>
            </a:r>
          </a:p>
          <a:p>
            <a:pPr marL="685800" lvl="1" indent="-228600">
              <a:buFont typeface="Arial" pitchFamily="34" charset="0"/>
              <a:buChar char="•"/>
            </a:pPr>
            <a:r>
              <a:rPr lang="en-US" sz="1200" baseline="0" dirty="0" smtClean="0"/>
              <a:t>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a:t>
            </a:r>
            <a:r>
              <a:rPr lang="en-US" sz="1200" baseline="0" dirty="0" smtClean="0"/>
              <a:t> the other animated shapes and text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Press</a:t>
            </a:r>
            <a:r>
              <a:rPr lang="en-US" sz="1200" b="0" baseline="0" dirty="0" smtClean="0"/>
              <a:t> and hold CTRL, and then in the </a:t>
            </a:r>
            <a:r>
              <a:rPr lang="en-US" sz="1200" b="1" baseline="0" dirty="0" smtClean="0"/>
              <a:t>Selection and Visibility </a:t>
            </a:r>
            <a:r>
              <a:rPr lang="en-US" sz="1200" b="0" baseline="0" dirty="0" smtClean="0"/>
              <a:t>pane, select the two rectangles and the text box. </a:t>
            </a:r>
            <a:r>
              <a:rPr lang="en-US" sz="1200" dirty="0" smtClean="0"/>
              <a:t>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r>
              <a:rPr lang="en-US" sz="1200" b="0" dirty="0" smtClean="0"/>
              <a:t> </a:t>
            </a:r>
          </a:p>
          <a:p>
            <a:pPr marL="228600" indent="-228600">
              <a:buFont typeface="+mj-lt"/>
              <a:buAutoNum type="arabicPeriod"/>
            </a:pPr>
            <a:r>
              <a:rPr lang="en-US" sz="1200" b="0" baseline="0" dirty="0" smtClean="0"/>
              <a:t>With the second group of objects still selected on the slide, drag them under the first group of objects, aligning the right edge of the rectangles with the right edge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second group of objects still selected on the slide, o</a:t>
            </a:r>
            <a:r>
              <a:rPr lang="en-US" sz="1200" dirty="0" smtClean="0"/>
              <a:t>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third group of objects still selected on the slide, drag them under the second group of objects, aligning the right edge of the rectangles with the right edge of the slide.</a:t>
            </a:r>
            <a:r>
              <a:rPr lang="en-US" sz="1200" b="0" dirty="0" smtClean="0"/>
              <a:t> </a:t>
            </a:r>
          </a:p>
          <a:p>
            <a:pPr marL="228600" indent="-228600">
              <a:buFont typeface="+mj-lt"/>
              <a:buAutoNum type="arabicPeriod"/>
            </a:pPr>
            <a:r>
              <a:rPr lang="en-US" sz="1200" b="0" baseline="0" dirty="0" smtClean="0"/>
              <a:t>Click in the second and third duplicate text boxes and edit the text.</a:t>
            </a:r>
          </a:p>
          <a:p>
            <a:pPr marL="228600" indent="-228600">
              <a:buFont typeface="+mj-lt"/>
              <a:buAutoNum type="arabicPeriod"/>
            </a:pPr>
            <a:endParaRPr lang="en-US" sz="1200" b="0" baseline="0" dirty="0" smtClean="0"/>
          </a:p>
          <a:p>
            <a:endParaRPr lang="en-US" sz="1200" b="0" baseline="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50% </a:t>
            </a:r>
            <a:r>
              <a:rPr lang="en-US" sz="1200" b="0" kern="1200" dirty="0" smtClean="0">
                <a:solidFill>
                  <a:schemeClr val="tx1"/>
                </a:solidFill>
                <a:latin typeface="+mn-lt"/>
                <a:ea typeface="+mn-ea"/>
                <a:cs typeface="+mn-cs"/>
              </a:rPr>
              <a:t>(fifth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a:t>
            </a:r>
            <a:r>
              <a:rPr lang="en-US" sz="1200" kern="1200" smtClean="0">
                <a:solidFill>
                  <a:schemeClr val="tx1"/>
                </a:solidFill>
                <a:latin typeface="+mn-lt"/>
                <a:ea typeface="+mn-ea"/>
                <a:cs typeface="+mn-cs"/>
              </a:rPr>
              <a:t>the </a:t>
            </a:r>
            <a:r>
              <a:rPr lang="en-US" sz="1200" b="1" kern="1200" smtClean="0">
                <a:solidFill>
                  <a:schemeClr val="tx1"/>
                </a:solidFill>
                <a:latin typeface="+mn-lt"/>
                <a:ea typeface="+mn-ea"/>
                <a:cs typeface="+mn-cs"/>
              </a:rPr>
              <a:t>Position </a:t>
            </a:r>
            <a:r>
              <a:rPr lang="en-US" sz="1200" kern="1200" smtClean="0">
                <a:solidFill>
                  <a:schemeClr val="tx1"/>
                </a:solidFill>
                <a:latin typeface="+mn-lt"/>
                <a:ea typeface="+mn-ea"/>
                <a:cs typeface="+mn-cs"/>
              </a:rPr>
              <a:t>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5% </a:t>
            </a:r>
            <a:r>
              <a:rPr lang="en-US" sz="1200" b="0" kern="1200" dirty="0" smtClean="0">
                <a:solidFill>
                  <a:schemeClr val="tx1"/>
                </a:solidFill>
                <a:latin typeface="+mn-lt"/>
                <a:ea typeface="+mn-ea"/>
                <a:cs typeface="+mn-cs"/>
              </a:rPr>
              <a:t>(fifth row, second option from the left).</a:t>
            </a:r>
          </a:p>
          <a:p>
            <a:endParaRPr lang="en-US" sz="1200" b="1" dirty="0" smtClean="0"/>
          </a:p>
          <a:p>
            <a:endParaRPr lang="en-US" sz="1200" b="1"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31402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Rotating tubes with text</a:t>
            </a:r>
          </a:p>
          <a:p>
            <a:r>
              <a:rPr lang="en-US" sz="1400" dirty="0" smtClean="0"/>
              <a:t>(Intermediate)</a:t>
            </a:r>
          </a:p>
          <a:p>
            <a:endParaRPr lang="en-US" sz="1200" dirty="0" smtClean="0"/>
          </a:p>
          <a:p>
            <a:endParaRPr lang="en-US" sz="1200" dirty="0" smtClean="0"/>
          </a:p>
          <a:p>
            <a:pPr marL="228600" indent="-228600">
              <a:buFont typeface="+mj-lt"/>
              <a:buNone/>
            </a:pPr>
            <a:r>
              <a:rPr lang="en-US" sz="1200" dirty="0" smtClean="0"/>
              <a:t>To reproduce the first shape</a:t>
            </a:r>
            <a:r>
              <a:rPr lang="en-US" sz="1200" baseline="0" dirty="0" smtClean="0"/>
              <a:t> effect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b="0" dirty="0" smtClean="0"/>
          </a:p>
          <a:p>
            <a:pPr marL="228600" indent="-228600">
              <a:buFont typeface="+mj-lt"/>
              <a:buAutoNum type="arabicPeriod"/>
            </a:pPr>
            <a:r>
              <a:rPr lang="en-US" sz="1200" b="0" dirty="0" smtClean="0"/>
              <a:t>On the </a:t>
            </a:r>
            <a:r>
              <a:rPr lang="en-US" sz="1200" b="1" dirty="0" smtClean="0"/>
              <a:t>Insert </a:t>
            </a:r>
            <a:r>
              <a:rPr lang="en-US" sz="1200" b="0" dirty="0" smtClean="0"/>
              <a:t>tab, in the </a:t>
            </a:r>
            <a:r>
              <a:rPr lang="en-US" sz="1200" b="1" dirty="0" smtClean="0"/>
              <a:t>Illustrations </a:t>
            </a:r>
            <a:r>
              <a:rPr lang="en-US" sz="1200" b="0" baseline="0" dirty="0" smtClean="0"/>
              <a:t>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Rectangle</a:t>
            </a:r>
            <a:r>
              <a:rPr lang="en-US" sz="1200" b="0" baseline="0" dirty="0" smtClean="0"/>
              <a:t> (first option from the left). On the slide, d</a:t>
            </a:r>
            <a:r>
              <a:rPr lang="en-US" sz="1200" b="0" dirty="0" smtClean="0"/>
              <a:t>rag</a:t>
            </a:r>
            <a:r>
              <a:rPr lang="en-US" sz="1200" b="0" baseline="0" dirty="0" smtClean="0"/>
              <a:t> to draw a rectangle.</a:t>
            </a:r>
            <a:endParaRPr lang="en-US" sz="1200" b="0" dirty="0" smtClean="0"/>
          </a:p>
          <a:p>
            <a:pPr marL="228600" indent="-228600">
              <a:buFont typeface="+mj-lt"/>
              <a:buAutoNum type="arabicPeriod"/>
            </a:pPr>
            <a:r>
              <a:rPr lang="en-US" sz="1200" dirty="0" smtClean="0"/>
              <a:t>Select</a:t>
            </a:r>
            <a:r>
              <a:rPr lang="en-US" sz="1200" baseline="0" dirty="0" smtClean="0"/>
              <a:t> the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 </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Height</a:t>
            </a:r>
            <a:r>
              <a:rPr lang="en-US" sz="1200" baseline="0" dirty="0" smtClean="0"/>
              <a:t> box, enter </a:t>
            </a:r>
            <a:r>
              <a:rPr lang="en-US" sz="1200" b="1" baseline="0" dirty="0" smtClean="0"/>
              <a:t>0.75”</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7.42”</a:t>
            </a:r>
            <a:r>
              <a:rPr lang="en-US" sz="1200" baseline="0" dirty="0" smtClean="0"/>
              <a:t>.</a:t>
            </a:r>
          </a:p>
          <a:p>
            <a:pPr marL="228600" indent="-228600">
              <a:buFont typeface="+mj-lt"/>
              <a:buAutoNum type="arabicPeriod"/>
            </a:pPr>
            <a:r>
              <a:rPr lang="en-US" sz="1200" i="0" baseline="0" dirty="0" smtClean="0"/>
              <a:t>Drag the rectangle above the middle of the slide, and then align the right edge with the right edge of the slide.</a:t>
            </a:r>
          </a:p>
          <a:p>
            <a:pPr marL="228600" indent="-228600">
              <a:buFont typeface="+mj-lt"/>
              <a:buAutoNum type="arabicPeriod"/>
            </a:pPr>
            <a:r>
              <a:rPr lang="en-US" sz="1200" baseline="0" dirty="0" smtClean="0"/>
              <a:t>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aseline="0" dirty="0" smtClean="0"/>
              <a:t>, and then under </a:t>
            </a:r>
            <a:r>
              <a:rPr lang="en-US" sz="1200" b="1" baseline="0" dirty="0" smtClean="0"/>
              <a:t>Reflection</a:t>
            </a:r>
            <a:r>
              <a:rPr lang="en-US" sz="1200" baseline="0" dirty="0" smtClean="0"/>
              <a:t> </a:t>
            </a:r>
            <a:r>
              <a:rPr lang="en-US" sz="1200" b="1" baseline="0" dirty="0" smtClean="0"/>
              <a:t>Variations</a:t>
            </a:r>
            <a:r>
              <a:rPr lang="en-US" sz="1200" baseline="0" dirty="0" smtClean="0"/>
              <a:t> click </a:t>
            </a:r>
            <a:r>
              <a:rPr lang="en-US" sz="1200" b="1" baseline="0" dirty="0" smtClean="0"/>
              <a:t>Tight</a:t>
            </a:r>
            <a:r>
              <a:rPr lang="en-US" sz="1200" baseline="0" dirty="0" smtClean="0"/>
              <a:t> </a:t>
            </a:r>
            <a:r>
              <a:rPr lang="en-US" sz="1200" b="1" baseline="0" dirty="0" smtClean="0"/>
              <a:t>Reflection, touching</a:t>
            </a:r>
            <a:r>
              <a:rPr lang="en-US" sz="1200" baseline="0" dirty="0" smtClean="0"/>
              <a:t>.</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Home</a:t>
            </a:r>
            <a:r>
              <a:rPr lang="en-US" sz="1200" b="0" baseline="0" dirty="0" smtClean="0"/>
              <a:t> tab, in the bottom right corner of the </a:t>
            </a:r>
            <a:r>
              <a:rPr lang="en-US" sz="1200" b="1" baseline="0" dirty="0" smtClean="0"/>
              <a:t>Drawing</a:t>
            </a:r>
            <a:r>
              <a:rPr lang="en-US" sz="1200" b="0" baseline="0" dirty="0" smtClean="0"/>
              <a:t> group, click the </a:t>
            </a:r>
            <a:r>
              <a:rPr lang="en-US" sz="1200" b="1" baseline="0" dirty="0" smtClean="0"/>
              <a:t>Format Shape</a:t>
            </a:r>
            <a:r>
              <a:rPr lang="en-US" sz="1200" b="0" baseline="0" dirty="0" smtClean="0"/>
              <a:t> dialog box launcher.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Direction</a:t>
            </a:r>
            <a:r>
              <a:rPr lang="en-US" sz="1200" b="0" baseline="0" dirty="0" smtClean="0"/>
              <a:t> list, select </a:t>
            </a:r>
            <a:r>
              <a:rPr lang="en-US" sz="1200" b="1" baseline="0" dirty="0" smtClean="0"/>
              <a:t>Linear</a:t>
            </a:r>
            <a:r>
              <a:rPr lang="en-US" sz="1200" b="0" baseline="0" dirty="0" smtClean="0"/>
              <a:t> </a:t>
            </a:r>
            <a:r>
              <a:rPr lang="en-US" sz="1200" b="1" baseline="0" dirty="0" smtClean="0"/>
              <a:t>Up </a:t>
            </a:r>
            <a:r>
              <a:rPr lang="en-US" sz="1200" b="0" baseline="0" dirty="0" smtClean="0"/>
              <a:t>(second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endParaRPr lang="en-US" sz="1200" b="0" baseline="0" dirty="0" smtClean="0"/>
          </a:p>
          <a:p>
            <a:pPr marL="342900" lvl="0" indent="-3429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a:t>
            </a:r>
            <a:r>
              <a:rPr lang="en-US" sz="1200" b="0" kern="1200" dirty="0" smtClean="0">
                <a:solidFill>
                  <a:schemeClr val="tx1"/>
                </a:solidFill>
                <a:latin typeface="+mn-lt"/>
                <a:ea typeface="+mn-ea"/>
                <a:cs typeface="+mn-cs"/>
              </a:rPr>
              <a:t> 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Blue, Accent 1, Lighter 40%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(fourth row, fifth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a:t>
            </a:r>
            <a:r>
              <a:rPr lang="en-US" sz="1200" b="0" kern="1200" baseline="0" dirty="0" smtClean="0">
                <a:solidFill>
                  <a:schemeClr val="tx1"/>
                </a:solidFill>
                <a:latin typeface="+mn-lt"/>
                <a:ea typeface="+mn-ea"/>
                <a:cs typeface="+mn-cs"/>
              </a:rPr>
              <a:t>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26%</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 </a:t>
            </a:r>
            <a:r>
              <a:rPr lang="en-US" sz="1200" b="0" kern="1200" dirty="0" smtClean="0">
                <a:solidFill>
                  <a:schemeClr val="tx1"/>
                </a:solidFill>
                <a:latin typeface="+mn-lt"/>
                <a:ea typeface="+mn-ea"/>
                <a:cs typeface="+mn-cs"/>
              </a:rPr>
              <a:t>(second row,</a:t>
            </a:r>
            <a:r>
              <a:rPr lang="en-US" sz="1200" b="0" kern="1200" baseline="0" dirty="0" smtClean="0">
                <a:solidFill>
                  <a:schemeClr val="tx1"/>
                </a:solidFill>
                <a:latin typeface="+mn-lt"/>
                <a:ea typeface="+mn-ea"/>
                <a:cs typeface="+mn-cs"/>
              </a:rPr>
              <a:t> first option from the left).</a:t>
            </a:r>
            <a:endParaRPr lang="en-US" sz="1200" baseline="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next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80%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a:t>
            </a:r>
            <a:r>
              <a:rPr lang="en-US" sz="1200" b="1" kern="1200" baseline="0" dirty="0" smtClean="0">
                <a:solidFill>
                  <a:schemeClr val="tx1"/>
                </a:solidFill>
                <a:latin typeface="+mn-lt"/>
                <a:ea typeface="+mn-ea"/>
                <a:cs typeface="+mn-cs"/>
              </a:rPr>
              <a:t> Text 1, Lighter 50% </a:t>
            </a:r>
            <a:r>
              <a:rPr lang="en-US" sz="1200" b="0" kern="1200" baseline="0" dirty="0" smtClean="0">
                <a:solidFill>
                  <a:schemeClr val="tx1"/>
                </a:solidFill>
                <a:latin typeface="+mn-lt"/>
                <a:ea typeface="+mn-ea"/>
                <a:cs typeface="+mn-cs"/>
              </a:rPr>
              <a:t>(second row, second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35% </a:t>
            </a:r>
            <a:r>
              <a:rPr lang="en-US" sz="1200" b="0" kern="1200" dirty="0" smtClean="0">
                <a:solidFill>
                  <a:schemeClr val="tx1"/>
                </a:solidFill>
                <a:latin typeface="+mn-lt"/>
                <a:ea typeface="+mn-ea"/>
                <a:cs typeface="+mn-cs"/>
              </a:rPr>
              <a:t>(fifth</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row,</a:t>
            </a:r>
            <a:r>
              <a:rPr lang="en-US" sz="1200" b="0" kern="1200" baseline="0" dirty="0" smtClean="0">
                <a:solidFill>
                  <a:schemeClr val="tx1"/>
                </a:solidFill>
                <a:latin typeface="+mn-lt"/>
                <a:ea typeface="+mn-ea"/>
                <a:cs typeface="+mn-cs"/>
              </a:rPr>
              <a:t> first option from the left).</a:t>
            </a:r>
            <a:endParaRPr lang="en-US" sz="1200" baseline="0" dirty="0" smtClean="0"/>
          </a:p>
          <a:p>
            <a:pPr marL="228600" indent="-228600">
              <a:buFont typeface="+mj-lt"/>
              <a:buAutoNum type="arabicPeriod"/>
            </a:pPr>
            <a:r>
              <a:rPr lang="en-US" sz="1200" b="0" kern="1200" dirty="0" smtClean="0">
                <a:solidFill>
                  <a:schemeClr val="tx1"/>
                </a:solidFill>
                <a:latin typeface="+mn-lt"/>
                <a:ea typeface="+mn-ea"/>
                <a:cs typeface="+mn-cs"/>
              </a:rPr>
              <a:t>Also</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pane, select </a:t>
            </a:r>
            <a:r>
              <a:rPr lang="en-US" sz="1200" b="1" kern="1200" baseline="0" dirty="0" smtClean="0">
                <a:solidFill>
                  <a:schemeClr val="tx1"/>
                </a:solidFill>
                <a:latin typeface="+mn-lt"/>
                <a:ea typeface="+mn-ea"/>
                <a:cs typeface="+mn-cs"/>
              </a:rPr>
              <a:t>No</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line</a:t>
            </a:r>
            <a:r>
              <a:rPr lang="en-US" sz="1200" b="0" kern="1200" baseline="0" dirty="0" smtClean="0">
                <a:solidFill>
                  <a:schemeClr val="tx1"/>
                </a:solidFill>
                <a:latin typeface="+mn-lt"/>
                <a:ea typeface="+mn-ea"/>
                <a:cs typeface="+mn-cs"/>
              </a:rPr>
              <a:t>.</a:t>
            </a:r>
          </a:p>
          <a:p>
            <a:pPr marL="228600" indent="-228600">
              <a:buFont typeface="+mj-lt"/>
              <a:buAutoNum type="arabicPeriod"/>
            </a:pPr>
            <a:r>
              <a:rPr lang="en-US" sz="1200" b="0" kern="1200" baseline="0" dirty="0" smtClean="0">
                <a:solidFill>
                  <a:schemeClr val="tx1"/>
                </a:solidFill>
                <a:latin typeface="+mn-lt"/>
                <a:ea typeface="+mn-ea"/>
                <a:cs typeface="+mn-cs"/>
              </a:rPr>
              <a:t>Also in the </a:t>
            </a:r>
            <a:r>
              <a:rPr lang="en-US" sz="1200" b="1" kern="1200" baseline="0" dirty="0" smtClean="0">
                <a:solidFill>
                  <a:schemeClr val="tx1"/>
                </a:solidFill>
                <a:latin typeface="+mn-lt"/>
                <a:ea typeface="+mn-ea"/>
                <a:cs typeface="+mn-cs"/>
              </a:rPr>
              <a:t>Format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Shape</a:t>
            </a:r>
            <a:r>
              <a:rPr lang="en-US" sz="1200" b="0" kern="1200" baseline="0" dirty="0" smtClean="0">
                <a:solidFill>
                  <a:schemeClr val="tx1"/>
                </a:solidFill>
                <a:latin typeface="+mn-lt"/>
                <a:ea typeface="+mn-ea"/>
                <a:cs typeface="+mn-cs"/>
              </a:rPr>
              <a:t> dialog box, click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in the left pane. In the </a:t>
            </a:r>
            <a:r>
              <a:rPr lang="en-US" sz="1200" b="1" kern="1200" baseline="0" dirty="0" smtClean="0">
                <a:solidFill>
                  <a:schemeClr val="tx1"/>
                </a:solidFill>
                <a:latin typeface="+mn-lt"/>
                <a:ea typeface="+mn-ea"/>
                <a:cs typeface="+mn-cs"/>
              </a:rPr>
              <a:t>Shadow</a:t>
            </a:r>
            <a:r>
              <a:rPr lang="en-US" sz="1200" b="0" kern="1200" baseline="0" dirty="0" smtClean="0">
                <a:solidFill>
                  <a:schemeClr val="tx1"/>
                </a:solidFill>
                <a:latin typeface="+mn-lt"/>
                <a:ea typeface="+mn-ea"/>
                <a:cs typeface="+mn-cs"/>
              </a:rPr>
              <a:t> pane, click the button next to </a:t>
            </a:r>
            <a:r>
              <a:rPr lang="en-US" sz="1200" b="1" kern="1200" baseline="0" dirty="0" smtClean="0">
                <a:solidFill>
                  <a:schemeClr val="tx1"/>
                </a:solidFill>
                <a:latin typeface="+mn-lt"/>
                <a:ea typeface="+mn-ea"/>
                <a:cs typeface="+mn-cs"/>
              </a:rPr>
              <a:t>Presets</a:t>
            </a:r>
            <a:r>
              <a:rPr lang="en-US" sz="1200" b="0" kern="1200" baseline="0" dirty="0" smtClean="0">
                <a:solidFill>
                  <a:schemeClr val="tx1"/>
                </a:solidFill>
                <a:latin typeface="+mn-lt"/>
                <a:ea typeface="+mn-ea"/>
                <a:cs typeface="+mn-cs"/>
              </a:rPr>
              <a:t>, under </a:t>
            </a:r>
            <a:r>
              <a:rPr lang="en-US" sz="1200" b="1" kern="1200" baseline="0" dirty="0" smtClean="0">
                <a:solidFill>
                  <a:schemeClr val="tx1"/>
                </a:solidFill>
                <a:latin typeface="+mn-lt"/>
                <a:ea typeface="+mn-ea"/>
                <a:cs typeface="+mn-cs"/>
              </a:rPr>
              <a:t>Outer</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Offset</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Center</a:t>
            </a:r>
            <a:r>
              <a:rPr lang="en-US" sz="1200" b="0" kern="1200" baseline="0" dirty="0" smtClean="0">
                <a:solidFill>
                  <a:schemeClr val="tx1"/>
                </a:solidFill>
                <a:latin typeface="+mn-lt"/>
                <a:ea typeface="+mn-ea"/>
                <a:cs typeface="+mn-cs"/>
              </a:rPr>
              <a:t>, and then do the following:</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60%</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102%</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Blur</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 pt</a:t>
            </a:r>
            <a:r>
              <a:rPr lang="en-US" sz="1200" b="0" kern="1200" baseline="0" dirty="0" smtClean="0">
                <a:solidFill>
                  <a:schemeClr val="tx1"/>
                </a:solidFill>
                <a:latin typeface="+mn-lt"/>
                <a:ea typeface="+mn-ea"/>
                <a:cs typeface="+mn-cs"/>
              </a:rPr>
              <a:t>.</a:t>
            </a:r>
          </a:p>
          <a:p>
            <a:pPr marL="685800" lvl="1"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0</a:t>
            </a:r>
            <a:r>
              <a:rPr lang="en-US" sz="1200" b="1" kern="1200" dirty="0" smtClean="0">
                <a:solidFill>
                  <a:schemeClr val="tx1"/>
                </a:solidFill>
                <a:latin typeface="+mn-lt"/>
                <a:ea typeface="+mn-ea"/>
                <a:cs typeface="Arial"/>
              </a:rPr>
              <a:t>°</a:t>
            </a:r>
          </a:p>
          <a:p>
            <a:pPr marL="685800" lvl="1" indent="-228600">
              <a:buFont typeface="Arial" pitchFamily="34" charset="0"/>
              <a:buChar char="•"/>
            </a:pPr>
            <a:r>
              <a:rPr lang="en-US" sz="1200" b="0" kern="1200" dirty="0" smtClean="0">
                <a:solidFill>
                  <a:schemeClr val="tx1"/>
                </a:solidFill>
                <a:latin typeface="+mn-lt"/>
                <a:ea typeface="+mn-ea"/>
                <a:cs typeface="Arial"/>
              </a:rPr>
              <a:t>In the </a:t>
            </a:r>
            <a:r>
              <a:rPr lang="en-US" sz="1200" b="1" kern="1200" dirty="0" smtClean="0">
                <a:solidFill>
                  <a:schemeClr val="tx1"/>
                </a:solidFill>
                <a:latin typeface="+mn-lt"/>
                <a:ea typeface="+mn-ea"/>
                <a:cs typeface="Arial"/>
              </a:rPr>
              <a:t>Distance</a:t>
            </a:r>
            <a:r>
              <a:rPr lang="en-US" sz="1200" b="0" kern="1200" baseline="0" dirty="0" smtClean="0">
                <a:solidFill>
                  <a:schemeClr val="tx1"/>
                </a:solidFill>
                <a:latin typeface="+mn-lt"/>
                <a:ea typeface="+mn-ea"/>
                <a:cs typeface="Arial"/>
              </a:rPr>
              <a:t> box, enter </a:t>
            </a:r>
            <a:r>
              <a:rPr lang="en-US" sz="1200" b="1" kern="1200" baseline="0" dirty="0" smtClean="0">
                <a:solidFill>
                  <a:schemeClr val="tx1"/>
                </a:solidFill>
                <a:latin typeface="+mn-lt"/>
                <a:ea typeface="+mn-ea"/>
                <a:cs typeface="Arial"/>
              </a:rPr>
              <a:t>0 pt</a:t>
            </a:r>
            <a:r>
              <a:rPr lang="en-US" sz="1200" b="0" kern="1200" baseline="0" dirty="0" smtClean="0">
                <a:solidFill>
                  <a:schemeClr val="tx1"/>
                </a:solidFill>
                <a:latin typeface="+mn-lt"/>
                <a:ea typeface="+mn-ea"/>
                <a:cs typeface="Arial"/>
              </a:rPr>
              <a:t>.</a:t>
            </a:r>
            <a:endParaRPr lang="en-US" sz="1200" dirty="0" smtClean="0"/>
          </a:p>
          <a:p>
            <a:pPr marL="228600" indent="-228600">
              <a:buFont typeface="+mj-lt"/>
              <a:buAutoNum type="arabicPeriod"/>
            </a:pPr>
            <a:r>
              <a:rPr lang="en-US" sz="1200" dirty="0" smtClean="0"/>
              <a:t>On the slide, select the rectangle. 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p>
          <a:p>
            <a:pPr marL="228600" indent="-228600">
              <a:buFont typeface="+mj-lt"/>
              <a:buAutoNum type="arabicPeriod"/>
            </a:pPr>
            <a:r>
              <a:rPr lang="en-US" sz="1200" baseline="0" dirty="0" smtClean="0"/>
              <a:t>Select the second, duplicate rectangle. Under </a:t>
            </a:r>
            <a:r>
              <a:rPr lang="en-US" sz="1200" b="1" baseline="0" dirty="0" smtClean="0"/>
              <a:t>Drawing</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a:t>
            </a:r>
            <a:r>
              <a:rPr lang="en-US" sz="1200" baseline="0" dirty="0" smtClean="0"/>
              <a:t> </a:t>
            </a:r>
            <a:r>
              <a:rPr lang="en-US" sz="1200" b="1" baseline="0" dirty="0" smtClean="0"/>
              <a:t>Styles</a:t>
            </a:r>
            <a:r>
              <a:rPr lang="en-US" sz="1200" baseline="0" dirty="0" smtClean="0"/>
              <a:t> group, click </a:t>
            </a:r>
            <a:r>
              <a:rPr lang="en-US" sz="1200" b="1" baseline="0" dirty="0" smtClean="0"/>
              <a:t>Shape</a:t>
            </a:r>
            <a:r>
              <a:rPr lang="en-US" sz="1200" baseline="0" dirty="0" smtClean="0"/>
              <a:t> </a:t>
            </a:r>
            <a:r>
              <a:rPr lang="en-US" sz="1200" b="1" baseline="0" dirty="0" smtClean="0"/>
              <a:t>Effects</a:t>
            </a:r>
            <a:r>
              <a:rPr lang="en-US" sz="1200" baseline="0" dirty="0" smtClean="0"/>
              <a:t>, point to </a:t>
            </a:r>
            <a:r>
              <a:rPr lang="en-US" sz="1200" b="1" baseline="0" dirty="0" smtClean="0"/>
              <a:t>Reflection</a:t>
            </a:r>
            <a:r>
              <a:rPr lang="en-US" sz="1200" b="0" baseline="0" dirty="0" smtClean="0"/>
              <a:t>,</a:t>
            </a:r>
            <a:r>
              <a:rPr lang="en-US" sz="1200" baseline="0" dirty="0" smtClean="0"/>
              <a:t> and then click </a:t>
            </a:r>
            <a:r>
              <a:rPr lang="en-US" sz="1200" b="1" baseline="0" dirty="0" smtClean="0"/>
              <a:t>No</a:t>
            </a:r>
            <a:r>
              <a:rPr lang="en-US" sz="1200" baseline="0" dirty="0" smtClean="0"/>
              <a:t> </a:t>
            </a:r>
            <a:r>
              <a:rPr lang="en-US" sz="1200" b="1" baseline="0" dirty="0" smtClean="0"/>
              <a:t>Reflection</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the button next to </a:t>
            </a:r>
            <a:r>
              <a:rPr lang="en-US" sz="1200" b="1" baseline="0" dirty="0" smtClean="0"/>
              <a:t>Direction</a:t>
            </a:r>
            <a:r>
              <a:rPr lang="en-US" sz="1200" b="0" baseline="0" dirty="0" smtClean="0"/>
              <a:t>, and then click </a:t>
            </a:r>
            <a:r>
              <a:rPr lang="en-US" sz="1200" b="1" baseline="0" dirty="0" smtClean="0"/>
              <a:t>Linear</a:t>
            </a:r>
            <a:r>
              <a:rPr lang="en-US" sz="1200" baseline="0" dirty="0" smtClean="0"/>
              <a:t> </a:t>
            </a:r>
            <a:r>
              <a:rPr lang="en-US" sz="1200" b="1" baseline="0" dirty="0" smtClean="0"/>
              <a:t>Down </a:t>
            </a:r>
            <a:r>
              <a:rPr lang="en-US" sz="1200" b="0" baseline="0" dirty="0" smtClean="0"/>
              <a:t>(first row, second option from the left)</a:t>
            </a:r>
            <a:r>
              <a:rPr lang="en-US" sz="1200" baseline="0" dirty="0" smtClean="0"/>
              <a:t>.</a:t>
            </a:r>
            <a:endParaRPr lang="en-US" sz="1200" dirty="0" smtClean="0"/>
          </a:p>
          <a:p>
            <a:pPr marL="228600" indent="-228600">
              <a:buFont typeface="+mj-lt"/>
              <a:buAutoNum type="arabicPeriod"/>
            </a:pPr>
            <a:r>
              <a:rPr lang="en-US" sz="1200" b="0" baseline="0" dirty="0" smtClean="0"/>
              <a:t>Also in the </a:t>
            </a:r>
            <a:r>
              <a:rPr lang="en-US" sz="1200" b="1" baseline="0" dirty="0" smtClean="0"/>
              <a:t>Format</a:t>
            </a:r>
            <a:r>
              <a:rPr lang="en-US" sz="1200" b="0" baseline="0" dirty="0" smtClean="0"/>
              <a:t> </a:t>
            </a:r>
            <a:r>
              <a:rPr lang="en-US" sz="1200" b="1" baseline="0" dirty="0" smtClean="0"/>
              <a:t>Shape</a:t>
            </a:r>
            <a:r>
              <a:rPr lang="en-US" sz="1200" b="0" baseline="0" dirty="0" smtClean="0"/>
              <a:t> dialog box, click </a:t>
            </a:r>
            <a:r>
              <a:rPr lang="en-US" sz="1200" b="1" baseline="0" dirty="0" smtClean="0"/>
              <a:t>Shadow</a:t>
            </a:r>
            <a:r>
              <a:rPr lang="en-US" sz="1200" b="0" baseline="0" dirty="0" smtClean="0"/>
              <a:t> in the left pane.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and then under </a:t>
            </a:r>
            <a:r>
              <a:rPr lang="en-US" sz="1200" b="1" baseline="0" dirty="0" smtClean="0"/>
              <a:t>No</a:t>
            </a:r>
            <a:r>
              <a:rPr lang="en-US" sz="1200" b="0" baseline="0" dirty="0" smtClean="0"/>
              <a:t> </a:t>
            </a:r>
            <a:r>
              <a:rPr lang="en-US" sz="1200" b="1" baseline="0" dirty="0" smtClean="0"/>
              <a:t>Shadow </a:t>
            </a:r>
            <a:r>
              <a:rPr lang="en-US" sz="1200" b="0" baseline="0" dirty="0" smtClean="0"/>
              <a:t>click </a:t>
            </a:r>
            <a:r>
              <a:rPr lang="en-US" sz="1200" b="1" baseline="0" dirty="0" smtClean="0"/>
              <a:t>No</a:t>
            </a:r>
            <a:r>
              <a:rPr lang="en-US" sz="1200" b="0" baseline="0" dirty="0" smtClean="0"/>
              <a:t> </a:t>
            </a:r>
            <a:r>
              <a:rPr lang="en-US" sz="1200" b="1" baseline="0" dirty="0" smtClean="0"/>
              <a:t>Shadow</a:t>
            </a:r>
            <a:r>
              <a:rPr lang="en-US" sz="1200" b="0" baseline="0" dirty="0" smtClean="0"/>
              <a:t>.</a:t>
            </a:r>
          </a:p>
          <a:p>
            <a:pPr marL="228600" indent="-228600">
              <a:buFont typeface="+mj-lt"/>
              <a:buAutoNum type="arabicPeriod"/>
            </a:pPr>
            <a:r>
              <a:rPr lang="en-US" sz="1200" b="0" baseline="0" dirty="0" smtClean="0"/>
              <a:t>On the slide, drag the second rectangle until it is directly on top of the first rectangle.</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press and hold CTRL, and then select both rectangles.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lvl="1" indent="-228600">
              <a:buFont typeface="+mj-lt"/>
              <a:buAutoNum type="arabicPeriod"/>
            </a:pPr>
            <a:r>
              <a:rPr lang="en-US" sz="1200" b="0" baseline="0" dirty="0" smtClean="0"/>
              <a:t>Click </a:t>
            </a:r>
            <a:r>
              <a:rPr lang="en-US" sz="1200" b="1" baseline="0" dirty="0" smtClean="0"/>
              <a:t>Align Selected Objects</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Center</a:t>
            </a:r>
            <a:r>
              <a:rPr lang="en-US" sz="1200" b="0" baseline="0" dirty="0" smtClean="0"/>
              <a:t>.</a:t>
            </a:r>
          </a:p>
          <a:p>
            <a:pPr marL="685800" lvl="1" indent="-228600">
              <a:buFont typeface="+mj-lt"/>
              <a:buAutoNum type="arabicPeriod"/>
            </a:pPr>
            <a:r>
              <a:rPr lang="en-US" sz="1200" b="0" baseline="0" dirty="0" smtClean="0"/>
              <a:t>Click </a:t>
            </a:r>
            <a:r>
              <a:rPr lang="en-US" sz="1200" b="1" baseline="0" dirty="0" smtClean="0"/>
              <a:t>Align Middle</a:t>
            </a:r>
            <a:r>
              <a:rPr lang="en-US" sz="1200" b="0" baseline="0" dirty="0" smtClean="0"/>
              <a:t>. </a:t>
            </a:r>
          </a:p>
          <a:p>
            <a:pPr marL="228600" indent="-228600">
              <a:buFont typeface="+mj-lt"/>
              <a:buAutoNum type="arabicPeriod"/>
            </a:pPr>
            <a:endParaRPr lang="en-US" sz="1200" b="0" baseline="0" dirty="0" smtClean="0"/>
          </a:p>
          <a:p>
            <a:pPr marL="228600" indent="-228600">
              <a:buFont typeface="+mj-lt"/>
              <a:buAutoNum type="arabicPeriod"/>
            </a:pPr>
            <a:endParaRPr lang="en-US" sz="1200" dirty="0" smtClean="0"/>
          </a:p>
          <a:p>
            <a:pPr marL="228600" indent="-228600">
              <a:buFont typeface="+mj-lt"/>
              <a:buNone/>
            </a:pPr>
            <a:r>
              <a:rPr lang="en-US" sz="1200" dirty="0" smtClean="0"/>
              <a:t>To reproduce the first text effect on</a:t>
            </a:r>
            <a:r>
              <a:rPr lang="en-US" sz="1200" baseline="0" dirty="0" smtClean="0"/>
              <a:t> this slide, do the following:</a:t>
            </a:r>
            <a:endParaRPr lang="en-US" sz="1200" dirty="0" smtClean="0"/>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a:t>
            </a:r>
            <a:r>
              <a:rPr lang="en-US" sz="1200" b="0" baseline="0" dirty="0" smtClean="0"/>
              <a:t> </a:t>
            </a:r>
            <a:r>
              <a:rPr lang="en-US" sz="1200" b="1" baseline="0" dirty="0" smtClean="0"/>
              <a:t>Box</a:t>
            </a:r>
            <a:r>
              <a:rPr lang="en-US" sz="1200" b="0" baseline="0" dirty="0" smtClean="0"/>
              <a:t>. O</a:t>
            </a:r>
            <a:r>
              <a:rPr lang="en-US" sz="1200" baseline="0" dirty="0" smtClean="0"/>
              <a:t>n the slide, drag to draw a text box.</a:t>
            </a:r>
          </a:p>
          <a:p>
            <a:pPr marL="228600" indent="-228600">
              <a:buFont typeface="+mj-lt"/>
              <a:buAutoNum type="arabicPeriod"/>
            </a:pPr>
            <a:r>
              <a:rPr lang="en-US" sz="1200" baseline="0" dirty="0" smtClean="0"/>
              <a:t>Enter the first line of text on the slide, and then select the text. On the </a:t>
            </a:r>
            <a:r>
              <a:rPr lang="en-US" sz="1200" b="1" baseline="0" dirty="0" smtClean="0"/>
              <a:t>Home</a:t>
            </a:r>
            <a:r>
              <a:rPr lang="en-US" sz="1200" baseline="0" dirty="0" smtClean="0"/>
              <a:t> tab, in the </a:t>
            </a:r>
            <a:r>
              <a:rPr lang="en-US" sz="1200" b="1" baseline="0" dirty="0" smtClean="0"/>
              <a:t>Font</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list, select </a:t>
            </a:r>
            <a:r>
              <a:rPr lang="en-US" sz="1200" b="1" baseline="0" dirty="0" smtClean="0"/>
              <a:t>Trebuchet MS</a:t>
            </a:r>
            <a:r>
              <a:rPr lang="en-US" sz="1200" b="0" baseline="0" dirty="0" smtClean="0"/>
              <a:t>.</a:t>
            </a:r>
          </a:p>
          <a:p>
            <a:pPr marL="685800" lvl="1" indent="-228600">
              <a:buFont typeface="Arial" pitchFamily="34" charset="0"/>
              <a:buChar char="•"/>
            </a:pPr>
            <a:r>
              <a:rPr lang="en-US" sz="1200" baseline="0" dirty="0" smtClean="0"/>
              <a:t>In the </a:t>
            </a:r>
            <a:r>
              <a:rPr lang="en-US" sz="1200" b="1" baseline="0" dirty="0" smtClean="0"/>
              <a:t>Font</a:t>
            </a:r>
            <a:r>
              <a:rPr lang="en-US" sz="1200" baseline="0" dirty="0" smtClean="0"/>
              <a:t> </a:t>
            </a:r>
            <a:r>
              <a:rPr lang="en-US" sz="1200" b="1" baseline="0" dirty="0" smtClean="0"/>
              <a:t>Size</a:t>
            </a:r>
            <a:r>
              <a:rPr lang="en-US" sz="1200" baseline="0" dirty="0" smtClean="0"/>
              <a:t> box, enter </a:t>
            </a:r>
            <a:r>
              <a:rPr lang="en-US" sz="1200" b="1" baseline="0" dirty="0" smtClean="0"/>
              <a:t>26</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a:t>
            </a:r>
            <a:r>
              <a:rPr lang="en-US" sz="1200" b="1" baseline="0" dirty="0" smtClean="0"/>
              <a:t>Bold</a:t>
            </a:r>
            <a:r>
              <a:rPr lang="en-US" sz="1200" baseline="0" dirty="0" smtClean="0"/>
              <a:t>.</a:t>
            </a:r>
          </a:p>
          <a:p>
            <a:pPr marL="685800" lvl="1" indent="-228600">
              <a:buFont typeface="Arial" pitchFamily="34" charset="0"/>
              <a:buChar char="•"/>
            </a:pPr>
            <a:r>
              <a:rPr lang="en-US" sz="1200" baseline="0" dirty="0" smtClean="0"/>
              <a:t>Click the arrow next to </a:t>
            </a:r>
            <a:r>
              <a:rPr lang="en-US" sz="1200" b="1" baseline="0" dirty="0" smtClean="0"/>
              <a:t>Font</a:t>
            </a:r>
            <a:r>
              <a:rPr lang="en-US" sz="1200" baseline="0" dirty="0" smtClean="0"/>
              <a:t>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Black, Text 1, Lighter 25% </a:t>
            </a:r>
            <a:r>
              <a:rPr lang="en-US" sz="1200" baseline="0" dirty="0" smtClean="0"/>
              <a:t>(fourth row, second option from the left)</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a:t>
            </a:r>
            <a:r>
              <a:rPr lang="en-US" sz="1200" b="0" baseline="0" dirty="0" smtClean="0"/>
              <a:t> group, click </a:t>
            </a:r>
            <a:r>
              <a:rPr lang="en-US" sz="1200" b="1" baseline="0" dirty="0" smtClean="0"/>
              <a:t>Align</a:t>
            </a:r>
            <a:r>
              <a:rPr lang="en-US" sz="1200" b="0" baseline="0" dirty="0" smtClean="0"/>
              <a:t> </a:t>
            </a:r>
            <a:r>
              <a:rPr lang="en-US" sz="1200" b="1" baseline="0" dirty="0" smtClean="0"/>
              <a:t>Text</a:t>
            </a:r>
            <a:r>
              <a:rPr lang="en-US" sz="1200" b="0" baseline="0" dirty="0" smtClean="0"/>
              <a:t> </a:t>
            </a:r>
            <a:r>
              <a:rPr lang="en-US" sz="1200" b="1" baseline="0" dirty="0" smtClean="0"/>
              <a:t>Left</a:t>
            </a:r>
            <a:r>
              <a:rPr lang="en-US" sz="1200" b="0" baseline="0" dirty="0" smtClean="0"/>
              <a:t> to align the text left in the text box.</a:t>
            </a:r>
          </a:p>
          <a:p>
            <a:pPr marL="228600" indent="-228600">
              <a:buFont typeface="+mj-lt"/>
              <a:buAutoNum type="arabicPeriod"/>
            </a:pPr>
            <a:r>
              <a:rPr lang="en-US" sz="1200" b="0" baseline="0" dirty="0" smtClean="0"/>
              <a:t>On the slide, s</a:t>
            </a:r>
            <a:r>
              <a:rPr lang="en-US" sz="1200" b="0" dirty="0" smtClean="0"/>
              <a:t>elect</a:t>
            </a:r>
            <a:r>
              <a:rPr lang="en-US" sz="1200" b="0" baseline="0" dirty="0" smtClean="0"/>
              <a:t> the text box. Under </a:t>
            </a:r>
            <a:r>
              <a:rPr lang="en-US" sz="1200" b="1" baseline="0" dirty="0" smtClean="0"/>
              <a:t>Drawing</a:t>
            </a:r>
            <a:r>
              <a:rPr lang="en-US" sz="1200" b="0" baseline="0" dirty="0" smtClean="0"/>
              <a:t> </a:t>
            </a:r>
            <a:r>
              <a:rPr lang="en-US" sz="1200" b="1" baseline="0" dirty="0" smtClean="0"/>
              <a:t>Tools</a:t>
            </a:r>
            <a:r>
              <a:rPr lang="en-US" sz="1200" b="0" baseline="0" dirty="0" smtClean="0"/>
              <a:t>, on the </a:t>
            </a:r>
            <a:r>
              <a:rPr lang="en-US" sz="1200" b="1" baseline="0" dirty="0" smtClean="0"/>
              <a:t>Format</a:t>
            </a:r>
            <a:r>
              <a:rPr lang="en-US" sz="1200" b="0" baseline="0" dirty="0" smtClean="0"/>
              <a:t> tab, in the </a:t>
            </a:r>
            <a:r>
              <a:rPr lang="en-US" sz="1200" b="1" baseline="0" dirty="0" smtClean="0"/>
              <a:t>WordArt</a:t>
            </a:r>
            <a:r>
              <a:rPr lang="en-US" sz="1200" b="0" baseline="0" dirty="0" smtClean="0"/>
              <a:t> </a:t>
            </a:r>
            <a:r>
              <a:rPr lang="en-US" sz="1200" b="1" baseline="0" dirty="0" smtClean="0"/>
              <a:t>Styles</a:t>
            </a:r>
            <a:r>
              <a:rPr lang="en-US" sz="1200" b="0" baseline="0" dirty="0" smtClean="0"/>
              <a:t> group, click </a:t>
            </a:r>
            <a:r>
              <a:rPr lang="en-US" sz="1200" b="1" baseline="0" dirty="0" smtClean="0"/>
              <a:t>Text</a:t>
            </a:r>
            <a:r>
              <a:rPr lang="en-US" sz="1200" b="0" baseline="0" dirty="0" smtClean="0"/>
              <a:t> </a:t>
            </a:r>
            <a:r>
              <a:rPr lang="en-US" sz="1200" b="1" baseline="0" dirty="0" smtClean="0"/>
              <a:t>Effects</a:t>
            </a:r>
            <a:r>
              <a:rPr lang="en-US" sz="1200" b="0" baseline="0" dirty="0" smtClean="0"/>
              <a:t>, point to </a:t>
            </a:r>
            <a:r>
              <a:rPr lang="en-US" sz="1200" b="1" baseline="0" dirty="0" smtClean="0"/>
              <a:t>Shadow</a:t>
            </a:r>
            <a:r>
              <a:rPr lang="en-US" sz="1200" b="0" baseline="0" dirty="0" smtClean="0"/>
              <a:t>, and then click </a:t>
            </a:r>
            <a:r>
              <a:rPr lang="en-US" sz="1200" b="1" baseline="0" dirty="0" smtClean="0"/>
              <a:t>Shadow</a:t>
            </a:r>
            <a:r>
              <a:rPr lang="en-US" sz="1200" b="0" baseline="0" dirty="0" smtClean="0"/>
              <a:t> </a:t>
            </a:r>
            <a:r>
              <a:rPr lang="en-US" sz="1200" b="1" baseline="0" dirty="0" smtClean="0"/>
              <a:t>Options</a:t>
            </a:r>
            <a:r>
              <a:rPr lang="en-US" sz="1200" b="0" baseline="0" dirty="0" smtClean="0"/>
              <a:t>. In the </a:t>
            </a:r>
            <a:r>
              <a:rPr lang="en-US" sz="1200" b="1" baseline="0" dirty="0" smtClean="0"/>
              <a:t>Format</a:t>
            </a:r>
            <a:r>
              <a:rPr lang="en-US" sz="1200" b="0" baseline="0" dirty="0" smtClean="0"/>
              <a:t> </a:t>
            </a:r>
            <a:r>
              <a:rPr lang="en-US" sz="1200" b="1" baseline="0" dirty="0" smtClean="0"/>
              <a:t>Text</a:t>
            </a:r>
            <a:r>
              <a:rPr lang="en-US" sz="1200" b="0" baseline="0" dirty="0" smtClean="0"/>
              <a:t> </a:t>
            </a:r>
            <a:r>
              <a:rPr lang="en-US" sz="1200" b="1" baseline="0" dirty="0" smtClean="0"/>
              <a:t>Effects</a:t>
            </a:r>
            <a:r>
              <a:rPr lang="en-US" sz="1200" b="0" baseline="0" dirty="0" smtClean="0"/>
              <a:t> dialog box, in the </a:t>
            </a:r>
            <a:r>
              <a:rPr lang="en-US" sz="1200" b="1" baseline="0" dirty="0" smtClean="0"/>
              <a:t>Shadow</a:t>
            </a:r>
            <a:r>
              <a:rPr lang="en-US" sz="1200" b="0" baseline="0" dirty="0" smtClean="0"/>
              <a:t> pane, click the button next to </a:t>
            </a:r>
            <a:r>
              <a:rPr lang="en-US" sz="1200" b="1" baseline="0" dirty="0" smtClean="0"/>
              <a:t>Presets</a:t>
            </a:r>
            <a:r>
              <a:rPr lang="en-US" sz="1200" b="0" baseline="0" dirty="0" smtClean="0"/>
              <a:t>, under </a:t>
            </a:r>
            <a:r>
              <a:rPr lang="en-US" sz="1200" b="1" baseline="0" dirty="0" smtClean="0"/>
              <a:t>Inner</a:t>
            </a:r>
            <a:r>
              <a:rPr lang="en-US" sz="1200" b="0" baseline="0" dirty="0" smtClean="0"/>
              <a:t> click </a:t>
            </a:r>
            <a:r>
              <a:rPr lang="en-US" sz="1200" b="1" baseline="0" dirty="0" smtClean="0"/>
              <a:t>Inside Diagonal Bottom Left </a:t>
            </a:r>
            <a:r>
              <a:rPr lang="en-US" sz="1200" b="0" baseline="0" dirty="0" smtClean="0"/>
              <a:t>(third row, first option from the left), and then do the following:</a:t>
            </a:r>
          </a:p>
          <a:p>
            <a:pPr marL="685800" lvl="1" indent="-228600">
              <a:buFont typeface="Arial" pitchFamily="34" charset="0"/>
              <a:buChar char="•"/>
            </a:pPr>
            <a:r>
              <a:rPr lang="en-US" sz="1200" b="0" baseline="0" dirty="0" smtClean="0"/>
              <a:t>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a:t>
            </a:r>
          </a:p>
          <a:p>
            <a:pPr marL="685800" lvl="1" indent="-228600">
              <a:buFont typeface="Arial" pitchFamily="34" charset="0"/>
              <a:buChar char="•"/>
            </a:pPr>
            <a:r>
              <a:rPr lang="en-US" sz="1200" b="0" baseline="0" dirty="0" smtClean="0"/>
              <a:t>In the </a:t>
            </a:r>
            <a:r>
              <a:rPr lang="en-US" sz="1200" b="1" baseline="0" dirty="0" smtClean="0"/>
              <a:t>Transparency</a:t>
            </a:r>
            <a:r>
              <a:rPr lang="en-US" sz="1200" b="0" baseline="0" dirty="0" smtClean="0"/>
              <a:t> box, enter </a:t>
            </a:r>
            <a:r>
              <a:rPr lang="en-US" sz="1200" b="1" baseline="0" dirty="0" smtClean="0"/>
              <a:t>21%</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Blur</a:t>
            </a:r>
            <a:r>
              <a:rPr lang="en-US" sz="1200" b="0" baseline="0" dirty="0" smtClean="0"/>
              <a:t> box, enter </a:t>
            </a:r>
            <a:r>
              <a:rPr lang="en-US" sz="1200" b="1" baseline="0" dirty="0" smtClean="0"/>
              <a:t>5 pt</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Angle</a:t>
            </a:r>
            <a:r>
              <a:rPr lang="en-US" sz="1200" b="0" baseline="0" dirty="0" smtClean="0"/>
              <a:t> box, enter </a:t>
            </a:r>
            <a:r>
              <a:rPr lang="en-US" sz="1200" b="1" baseline="0" dirty="0" smtClean="0"/>
              <a:t>90</a:t>
            </a:r>
            <a:r>
              <a:rPr lang="en-US" sz="1200" b="1" baseline="0" dirty="0" smtClean="0">
                <a:latin typeface="Arial"/>
                <a:cs typeface="Arial"/>
              </a:rPr>
              <a:t>°</a:t>
            </a:r>
            <a:r>
              <a:rPr lang="en-US" sz="1200" b="0" baseline="0" dirty="0" smtClean="0">
                <a:latin typeface="Arial"/>
                <a:cs typeface="Arial"/>
              </a:rPr>
              <a:t>.</a:t>
            </a:r>
          </a:p>
          <a:p>
            <a:pPr marL="685800" lvl="1" indent="-228600">
              <a:buFont typeface="Arial" pitchFamily="34" charset="0"/>
              <a:buChar char="•"/>
            </a:pPr>
            <a:r>
              <a:rPr lang="en-US" sz="1200" b="0" baseline="0" dirty="0" smtClean="0">
                <a:latin typeface="+mn-lt"/>
                <a:cs typeface="Arial"/>
              </a:rPr>
              <a:t>In the </a:t>
            </a:r>
            <a:r>
              <a:rPr lang="en-US" sz="1200" b="1" baseline="0" dirty="0" smtClean="0">
                <a:latin typeface="+mn-lt"/>
                <a:cs typeface="Arial"/>
              </a:rPr>
              <a:t>Distance</a:t>
            </a:r>
            <a:r>
              <a:rPr lang="en-US" sz="1200" b="0" baseline="0" dirty="0" smtClean="0">
                <a:latin typeface="+mn-lt"/>
                <a:cs typeface="Arial"/>
              </a:rPr>
              <a:t> box, enter </a:t>
            </a:r>
            <a:r>
              <a:rPr lang="en-US" sz="1200" b="1" baseline="0" dirty="0" smtClean="0">
                <a:latin typeface="+mn-lt"/>
                <a:cs typeface="Arial"/>
              </a:rPr>
              <a:t>4 pt</a:t>
            </a:r>
            <a:r>
              <a:rPr lang="en-US" sz="1200" b="0" baseline="0" dirty="0" smtClean="0">
                <a:latin typeface="+mn-lt"/>
                <a:cs typeface="Arial"/>
              </a:rPr>
              <a:t>.</a:t>
            </a:r>
            <a:endParaRPr lang="en-US" sz="1200" b="0" dirty="0" smtClean="0">
              <a:latin typeface="+mn-lt"/>
            </a:endParaRPr>
          </a:p>
          <a:p>
            <a:pPr marL="228600" indent="-228600">
              <a:buFont typeface="+mj-lt"/>
              <a:buAutoNum type="arabicPeriod"/>
            </a:pPr>
            <a:r>
              <a:rPr lang="en-US" sz="1200" dirty="0" smtClean="0"/>
              <a:t>On the slide, drag the text box on</a:t>
            </a:r>
            <a:r>
              <a:rPr lang="en-US" sz="1200" baseline="0" dirty="0" smtClean="0"/>
              <a:t>to the second (top) rectangle. </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animate the first shape and text effects on this slide, do the following:</a:t>
            </a:r>
          </a:p>
          <a:p>
            <a:pPr marL="228600" indent="-228600">
              <a:buFont typeface="+mj-lt"/>
              <a:buAutoNum type="arabicPeriod"/>
            </a:pPr>
            <a:r>
              <a:rPr lang="en-US" sz="1200" b="0" dirty="0" smtClean="0"/>
              <a:t>In the </a:t>
            </a:r>
            <a:r>
              <a:rPr lang="en-US" sz="1200" b="1" dirty="0" smtClean="0"/>
              <a:t>Selection and Visibility</a:t>
            </a:r>
            <a:r>
              <a:rPr lang="en-US" sz="1200" b="1" baseline="0" dirty="0" smtClean="0"/>
              <a:t> </a:t>
            </a:r>
            <a:r>
              <a:rPr lang="en-US" sz="1200" b="0" baseline="0" dirty="0" smtClean="0"/>
              <a:t>pane, select the third object in the list (the </a:t>
            </a:r>
            <a:r>
              <a:rPr lang="en-US" sz="1200" b="0" i="0" baseline="0" dirty="0" smtClean="0"/>
              <a:t>first </a:t>
            </a:r>
            <a:r>
              <a:rPr lang="en-US" sz="1200" b="0" baseline="0" dirty="0" smtClean="0"/>
              <a:t>rectangle you created). On the </a:t>
            </a:r>
            <a:r>
              <a:rPr lang="en-US" sz="1200" b="1" baseline="0" dirty="0" smtClean="0"/>
              <a:t>Animations</a:t>
            </a:r>
            <a:r>
              <a:rPr lang="en-US" sz="1200" b="0" baseline="0" dirty="0" smtClean="0"/>
              <a:t> tab, in the </a:t>
            </a:r>
            <a:r>
              <a:rPr lang="en-US" sz="1200" b="1" baseline="0" dirty="0" smtClean="0"/>
              <a:t>Advanced Animation</a:t>
            </a:r>
            <a:r>
              <a:rPr lang="en-US" sz="1200" b="0" baseline="0" dirty="0" smtClean="0"/>
              <a:t> group, click </a:t>
            </a:r>
            <a:r>
              <a:rPr lang="en-US" sz="1200" b="1" baseline="0" dirty="0" smtClean="0"/>
              <a:t>Add Animation</a:t>
            </a:r>
            <a:r>
              <a:rPr lang="en-US" sz="1200" b="0" baseline="0" dirty="0" smtClean="0"/>
              <a:t>,  and then under </a:t>
            </a:r>
            <a:r>
              <a:rPr lang="en-US" sz="1200" b="1" baseline="0" dirty="0" smtClean="0"/>
              <a:t>Entrance</a:t>
            </a:r>
            <a:r>
              <a:rPr lang="en-US" sz="1200" b="0" baseline="0" dirty="0" smtClean="0"/>
              <a:t> click </a:t>
            </a:r>
            <a:r>
              <a:rPr lang="en-US" sz="1200" b="1" baseline="0" dirty="0" smtClean="0"/>
              <a:t>Float In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Animation</a:t>
            </a:r>
            <a:r>
              <a:rPr lang="en-US" sz="1200" b="0" baseline="0" dirty="0" smtClean="0"/>
              <a:t> group, click </a:t>
            </a:r>
            <a:r>
              <a:rPr lang="en-US" sz="1200" b="1" baseline="0" dirty="0" smtClean="0"/>
              <a:t>Effect Options</a:t>
            </a:r>
            <a:r>
              <a:rPr lang="en-US" sz="1200" b="0" baseline="0" dirty="0" smtClean="0"/>
              <a:t>, and then click </a:t>
            </a:r>
            <a:r>
              <a:rPr lang="en-US" sz="1200" b="1" baseline="0" dirty="0" smtClean="0"/>
              <a:t>Float Down</a:t>
            </a:r>
            <a:r>
              <a:rPr lang="en-US" sz="1200" b="0" baseline="0" dirty="0" smtClean="0"/>
              <a:t>.</a:t>
            </a:r>
          </a:p>
          <a:p>
            <a:pPr marL="228600" lvl="0" indent="-228600">
              <a:buFont typeface="+mj-lt"/>
              <a:buAutoNum type="arabicPeriod"/>
            </a:pPr>
            <a:r>
              <a:rPr lang="en-US" sz="1200" b="0" baseline="0" dirty="0" smtClean="0"/>
              <a:t>Also on the </a:t>
            </a:r>
            <a:r>
              <a:rPr lang="en-US" sz="1200" b="1" baseline="0" dirty="0" smtClean="0"/>
              <a:t>Animations</a:t>
            </a:r>
            <a:r>
              <a:rPr lang="en-US" sz="1200" b="0" baseline="0" dirty="0" smtClean="0"/>
              <a:t> tab, in the </a:t>
            </a:r>
            <a:r>
              <a:rPr lang="en-US" sz="1200" b="1" baseline="0" dirty="0" smtClean="0"/>
              <a:t>Timing</a:t>
            </a:r>
            <a:r>
              <a:rPr lang="en-US" sz="1200" b="0" baseline="0" dirty="0" smtClean="0"/>
              <a:t> group,</a:t>
            </a:r>
            <a:r>
              <a:rPr lang="en-US" sz="1200" b="1" baseline="0" dirty="0" smtClean="0"/>
              <a:t> </a:t>
            </a:r>
            <a:r>
              <a:rPr lang="en-US" sz="1200" b="0" baseline="0" dirty="0" smtClean="0"/>
              <a:t>do the following:</a:t>
            </a:r>
          </a:p>
          <a:p>
            <a:pPr marL="685800" lvl="1" indent="-228600">
              <a:buFont typeface="Arial" pitchFamily="34" charset="0"/>
              <a:buChar char="•"/>
            </a:pPr>
            <a:r>
              <a:rPr lang="en-US" sz="1200" b="0" baseline="0" dirty="0" smtClean="0"/>
              <a:t>In the </a:t>
            </a:r>
            <a:r>
              <a:rPr lang="en-US" sz="1200" b="1" baseline="0" dirty="0" smtClean="0"/>
              <a:t>Start</a:t>
            </a:r>
            <a:r>
              <a:rPr lang="en-US" sz="1200" b="0" baseline="0" dirty="0" smtClean="0"/>
              <a:t> list, select </a:t>
            </a:r>
            <a:r>
              <a:rPr lang="en-US" sz="1200" b="1" baseline="0" dirty="0" smtClean="0"/>
              <a:t>With</a:t>
            </a:r>
            <a:r>
              <a:rPr lang="en-US" sz="1200" b="0" baseline="0" dirty="0" smtClean="0"/>
              <a:t> </a:t>
            </a:r>
            <a:r>
              <a:rPr lang="en-US" sz="1200" b="1" baseline="0" dirty="0" smtClean="0"/>
              <a:t>Previous</a:t>
            </a:r>
            <a:r>
              <a:rPr lang="en-US" sz="1200" b="0" baseline="0" dirty="0" smtClean="0"/>
              <a:t>.</a:t>
            </a:r>
          </a:p>
          <a:p>
            <a:pPr marL="685800" lvl="1" indent="-228600">
              <a:buFont typeface="Arial" pitchFamily="34" charset="0"/>
              <a:buChar char="•"/>
            </a:pPr>
            <a:r>
              <a:rPr lang="en-US" sz="1200" b="0" baseline="0" dirty="0" smtClean="0"/>
              <a:t>In the </a:t>
            </a:r>
            <a:r>
              <a:rPr lang="en-US" sz="1200" b="1" baseline="0" dirty="0" smtClean="0"/>
              <a:t>Duration</a:t>
            </a:r>
            <a:r>
              <a:rPr lang="en-US" sz="1200" b="0" baseline="0" dirty="0" smtClean="0"/>
              <a:t> box, enter </a:t>
            </a:r>
            <a:r>
              <a:rPr lang="en-US" sz="1200" b="1" baseline="0" dirty="0" smtClean="0"/>
              <a:t>1.00 second</a:t>
            </a:r>
            <a:r>
              <a:rPr lang="en-US" sz="1200" b="0" baseline="0" dirty="0" smtClean="0"/>
              <a:t>.</a:t>
            </a:r>
            <a:endParaRPr lang="en-US" sz="1200" b="0" dirty="0" smtClean="0"/>
          </a:p>
          <a:p>
            <a:pPr marL="228600" indent="-228600">
              <a:buFont typeface="+mj-lt"/>
              <a:buAutoNum type="arabicPeriod"/>
            </a:pPr>
            <a:r>
              <a:rPr lang="en-US" sz="1200" dirty="0" smtClean="0"/>
              <a:t>In the </a:t>
            </a:r>
            <a:r>
              <a:rPr lang="en-US" sz="1200" b="1" dirty="0" smtClean="0"/>
              <a:t>Selection</a:t>
            </a:r>
            <a:r>
              <a:rPr lang="en-US" sz="1200" b="1" baseline="0" dirty="0" smtClean="0"/>
              <a:t> and Visibility </a:t>
            </a:r>
            <a:r>
              <a:rPr lang="en-US" sz="1200" baseline="0" dirty="0" smtClean="0"/>
              <a:t>pane, select the second object in the list (the second rectangle you created). 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p>
          <a:p>
            <a:pPr marL="228600" lvl="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do the following:</a:t>
            </a:r>
          </a:p>
          <a:p>
            <a:pPr marL="685800" lvl="1" indent="-228600">
              <a:buFont typeface="Arial" pitchFamily="34" charset="0"/>
              <a:buChar char="•"/>
            </a:pPr>
            <a:r>
              <a:rPr lang="en-US" sz="1200" dirty="0" smtClean="0"/>
              <a:t>In the </a:t>
            </a:r>
            <a:r>
              <a:rPr lang="en-US" sz="1200" b="1" dirty="0" smtClean="0"/>
              <a:t>Start</a:t>
            </a:r>
            <a:r>
              <a:rPr lang="en-US" sz="1200" dirty="0" smtClean="0"/>
              <a:t> list, select </a:t>
            </a:r>
            <a:r>
              <a:rPr lang="en-US" sz="1200" b="1" dirty="0" smtClean="0"/>
              <a:t>After</a:t>
            </a:r>
            <a:r>
              <a:rPr lang="en-US" sz="1200" dirty="0" smtClean="0"/>
              <a:t> </a:t>
            </a:r>
            <a:r>
              <a:rPr lang="en-US" sz="1200" b="1" dirty="0" smtClean="0"/>
              <a:t>Previous</a:t>
            </a:r>
            <a:r>
              <a:rPr lang="en-US" sz="1200" dirty="0" smtClean="0"/>
              <a:t>.</a:t>
            </a:r>
          </a:p>
          <a:p>
            <a:pPr marL="685800" lvl="1" indent="-228600">
              <a:buFont typeface="Arial" pitchFamily="34" charset="0"/>
              <a:buChar char="•"/>
            </a:pPr>
            <a:r>
              <a:rPr lang="en-US" sz="1200" dirty="0" smtClean="0"/>
              <a:t>In</a:t>
            </a:r>
            <a:r>
              <a:rPr lang="en-US" sz="1200" baseline="0" dirty="0" smtClean="0"/>
              <a:t>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AutoNum type="arabicPeriod"/>
            </a:pPr>
            <a:r>
              <a:rPr lang="en-US" sz="1200" dirty="0" smtClean="0"/>
              <a:t>In the </a:t>
            </a:r>
            <a:r>
              <a:rPr lang="en-US" sz="1200" b="1" dirty="0" smtClean="0"/>
              <a:t>Selection and Visibility </a:t>
            </a:r>
            <a:r>
              <a:rPr lang="en-US" sz="1200" dirty="0" smtClean="0"/>
              <a:t>pane, select the first object</a:t>
            </a:r>
            <a:r>
              <a:rPr lang="en-US" sz="1200" baseline="0" dirty="0" smtClean="0"/>
              <a:t> in the list (text box). On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Wipe</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From Top</a:t>
            </a:r>
            <a:r>
              <a:rPr lang="en-US" sz="1200" baseline="0" dirty="0" smtClean="0"/>
              <a:t>.</a:t>
            </a:r>
          </a:p>
          <a:p>
            <a:pPr marL="228600" lvl="0" indent="-228600">
              <a:buFont typeface="+mj-lt"/>
              <a:buAutoNum type="arabicPeriod"/>
            </a:pPr>
            <a:r>
              <a:rPr lang="en-US" sz="1200" baseline="0" dirty="0" smtClean="0"/>
              <a:t>Also on the Animations tab, in the Timing group, do the following:</a:t>
            </a:r>
          </a:p>
          <a:p>
            <a:pPr marL="685800" lvl="1" indent="-228600">
              <a:buFont typeface="Arial" pitchFamily="34" charset="0"/>
              <a:buChar char="•"/>
            </a:pPr>
            <a:r>
              <a:rPr lang="en-US" sz="1200" baseline="0" dirty="0" smtClean="0"/>
              <a:t>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Duration </a:t>
            </a:r>
            <a:r>
              <a:rPr lang="en-US" sz="1200" b="0" baseline="0" dirty="0" smtClean="0"/>
              <a:t>box</a:t>
            </a:r>
            <a:r>
              <a:rPr lang="en-US" sz="1200" baseline="0" dirty="0" smtClean="0"/>
              <a:t>, enter </a:t>
            </a:r>
            <a:r>
              <a:rPr lang="en-US" sz="1200" b="1" baseline="0" dirty="0" smtClean="0"/>
              <a:t>1.00 second</a:t>
            </a:r>
            <a:r>
              <a:rPr lang="en-US" sz="1200" baseline="0" dirty="0" smtClean="0"/>
              <a:t>.</a:t>
            </a:r>
            <a:endParaRPr lang="en-US" sz="1200" dirty="0" smtClean="0"/>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a:t>
            </a:r>
            <a:r>
              <a:rPr lang="en-US" sz="1200" baseline="0" dirty="0" smtClean="0"/>
              <a:t> the other animated shapes and text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Press</a:t>
            </a:r>
            <a:r>
              <a:rPr lang="en-US" sz="1200" b="0" baseline="0" dirty="0" smtClean="0"/>
              <a:t> and hold CTRL, and then in the </a:t>
            </a:r>
            <a:r>
              <a:rPr lang="en-US" sz="1200" b="1" baseline="0" dirty="0" smtClean="0"/>
              <a:t>Selection and Visibility </a:t>
            </a:r>
            <a:r>
              <a:rPr lang="en-US" sz="1200" b="0" baseline="0" dirty="0" smtClean="0"/>
              <a:t>pane, select the two rectangles and the text box. </a:t>
            </a:r>
            <a:r>
              <a:rPr lang="en-US" sz="1200" dirty="0" smtClean="0"/>
              <a:t>On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r>
              <a:rPr lang="en-US" sz="1200" b="0" dirty="0" smtClean="0"/>
              <a:t> </a:t>
            </a:r>
          </a:p>
          <a:p>
            <a:pPr marL="228600" indent="-228600">
              <a:buFont typeface="+mj-lt"/>
              <a:buAutoNum type="arabicPeriod"/>
            </a:pPr>
            <a:r>
              <a:rPr lang="en-US" sz="1200" b="0" baseline="0" dirty="0" smtClean="0"/>
              <a:t>With the second group of objects still selected on the slide, drag them under the first group of objects, aligning the right edge of the rectangles with the right edge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second group of objects still selected on the slide, o</a:t>
            </a:r>
            <a:r>
              <a:rPr lang="en-US" sz="1200" dirty="0" smtClean="0"/>
              <a:t>n the </a:t>
            </a:r>
            <a:r>
              <a:rPr lang="en-US" sz="1200" b="1" dirty="0" smtClean="0"/>
              <a:t>Home</a:t>
            </a:r>
            <a:r>
              <a:rPr lang="en-US" sz="1200" dirty="0" smtClean="0"/>
              <a:t> tab, in the </a:t>
            </a:r>
            <a:r>
              <a:rPr lang="en-US" sz="1200" b="1" dirty="0" smtClean="0"/>
              <a:t>Clipboard</a:t>
            </a:r>
            <a:r>
              <a:rPr lang="en-US" sz="1200" dirty="0" smtClean="0"/>
              <a:t> group, click the arrow to the right of </a:t>
            </a:r>
            <a:r>
              <a:rPr lang="en-US" sz="1200" b="1" dirty="0" smtClean="0"/>
              <a:t>Copy</a:t>
            </a:r>
            <a:r>
              <a:rPr lang="en-US" sz="1200" b="0" dirty="0" smtClean="0"/>
              <a:t>,</a:t>
            </a:r>
            <a:r>
              <a:rPr lang="en-US" sz="1200" baseline="0" dirty="0" smtClean="0"/>
              <a:t> and then click </a:t>
            </a:r>
            <a:r>
              <a:rPr lang="en-US" sz="1200" b="1" baseline="0" dirty="0" smtClean="0"/>
              <a:t>Duplicate</a:t>
            </a:r>
            <a:r>
              <a:rPr lang="en-US" sz="1200" baseline="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With the third group of objects still selected on the slide, drag them under the second group of objects, aligning the right edge of the rectangles with the right edge of the slide.</a:t>
            </a:r>
            <a:r>
              <a:rPr lang="en-US" sz="1200" b="0" dirty="0" smtClean="0"/>
              <a:t> </a:t>
            </a:r>
          </a:p>
          <a:p>
            <a:pPr marL="228600" indent="-228600">
              <a:buFont typeface="+mj-lt"/>
              <a:buAutoNum type="arabicPeriod"/>
            </a:pPr>
            <a:r>
              <a:rPr lang="en-US" sz="1200" b="0" baseline="0" dirty="0" smtClean="0"/>
              <a:t>Click in the second and third duplicate text boxes and edit the text.</a:t>
            </a:r>
          </a:p>
          <a:p>
            <a:pPr marL="228600" indent="-228600">
              <a:buFont typeface="+mj-lt"/>
              <a:buAutoNum type="arabicPeriod"/>
            </a:pPr>
            <a:endParaRPr lang="en-US" sz="1200" b="0" baseline="0" dirty="0" smtClean="0"/>
          </a:p>
          <a:p>
            <a:endParaRPr lang="en-US" sz="1200" b="0" baseline="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Darker 50% </a:t>
            </a:r>
            <a:r>
              <a:rPr lang="en-US" sz="1200" b="0" kern="1200" dirty="0" smtClean="0">
                <a:solidFill>
                  <a:schemeClr val="tx1"/>
                </a:solidFill>
                <a:latin typeface="+mn-lt"/>
                <a:ea typeface="+mn-ea"/>
                <a:cs typeface="+mn-cs"/>
              </a:rPr>
              <a:t>(fifth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a:t>
            </a:r>
            <a:r>
              <a:rPr lang="en-US" sz="1200" kern="1200" smtClean="0">
                <a:solidFill>
                  <a:schemeClr val="tx1"/>
                </a:solidFill>
                <a:latin typeface="+mn-lt"/>
                <a:ea typeface="+mn-ea"/>
                <a:cs typeface="+mn-cs"/>
              </a:rPr>
              <a:t>the </a:t>
            </a:r>
            <a:r>
              <a:rPr lang="en-US" sz="1200" b="1" kern="1200" smtClean="0">
                <a:solidFill>
                  <a:schemeClr val="tx1"/>
                </a:solidFill>
                <a:latin typeface="+mn-lt"/>
                <a:ea typeface="+mn-ea"/>
                <a:cs typeface="+mn-cs"/>
              </a:rPr>
              <a:t>Position </a:t>
            </a:r>
            <a:r>
              <a:rPr lang="en-US" sz="1200" kern="1200" smtClean="0">
                <a:solidFill>
                  <a:schemeClr val="tx1"/>
                </a:solidFill>
                <a:latin typeface="+mn-lt"/>
                <a:ea typeface="+mn-ea"/>
                <a:cs typeface="+mn-cs"/>
              </a:rPr>
              <a:t>box</a:t>
            </a:r>
            <a:r>
              <a:rPr lang="en-US" sz="1200" kern="1200" dirty="0" smtClean="0">
                <a:solidFill>
                  <a:schemeClr val="tx1"/>
                </a:solidFill>
                <a:latin typeface="+mn-lt"/>
                <a:ea typeface="+mn-ea"/>
                <a:cs typeface="+mn-cs"/>
              </a:rPr>
              <a:t>,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5% </a:t>
            </a:r>
            <a:r>
              <a:rPr lang="en-US" sz="1200" b="0" kern="1200" dirty="0" smtClean="0">
                <a:solidFill>
                  <a:schemeClr val="tx1"/>
                </a:solidFill>
                <a:latin typeface="+mn-lt"/>
                <a:ea typeface="+mn-ea"/>
                <a:cs typeface="+mn-cs"/>
              </a:rPr>
              <a:t>(fifth row, second option from the left).</a:t>
            </a:r>
          </a:p>
          <a:p>
            <a:endParaRPr lang="en-US" sz="1200" b="1" dirty="0" smtClean="0"/>
          </a:p>
          <a:p>
            <a:endParaRPr lang="en-US" sz="1200" b="1"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794228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3597439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smtClean="0"/>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F5EF05EF-6168-407F-8025-E41839E12504}" type="datetimeFigureOut">
              <a:rPr lang="en-US" smtClean="0"/>
              <a:pPr/>
              <a:t>2/28/2015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399337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402958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18313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4252561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02996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310402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4216955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412801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149103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F05EF-6168-407F-8025-E41839E12504}" type="datetimeFigureOut">
              <a:rPr lang="en-US" smtClean="0"/>
              <a:pPr/>
              <a:t>2/28/2015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2040125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smtClean="0"/>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EF05EF-6168-407F-8025-E41839E12504}" type="datetimeFigureOut">
              <a:rPr lang="en-US" smtClean="0"/>
              <a:pPr/>
              <a:t>2/28/2015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157878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EF05EF-6168-407F-8025-E41839E12504}" type="datetimeFigureOut">
              <a:rPr lang="en-US" smtClean="0"/>
              <a:pPr/>
              <a:t>2/28/2015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3395269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EF05EF-6168-407F-8025-E41839E12504}" type="datetimeFigureOut">
              <a:rPr lang="en-US" smtClean="0"/>
              <a:pPr/>
              <a:t>2/28/2015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202757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F05EF-6168-407F-8025-E41839E12504}" type="datetimeFigureOut">
              <a:rPr lang="en-US" smtClean="0"/>
              <a:pPr/>
              <a:t>2/28/2015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196332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EF05EF-6168-407F-8025-E41839E12504}" type="datetimeFigureOut">
              <a:rPr lang="en-US" smtClean="0"/>
              <a:pPr/>
              <a:t>2/28/2015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247765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EF05EF-6168-407F-8025-E41839E12504}" type="datetimeFigureOut">
              <a:rPr lang="en-US" smtClean="0"/>
              <a:pPr/>
              <a:t>2/28/2015</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FA1C692C-4F2D-45F6-A9A8-8A3A8FE27806}" type="slidenum">
              <a:rPr lang="en-US" smtClean="0"/>
              <a:pPr/>
              <a:t>‹#›</a:t>
            </a:fld>
            <a:endParaRPr lang="en-US"/>
          </a:p>
        </p:txBody>
      </p:sp>
    </p:spTree>
    <p:extLst>
      <p:ext uri="{BB962C8B-B14F-4D97-AF65-F5344CB8AC3E}">
        <p14:creationId xmlns:p14="http://schemas.microsoft.com/office/powerpoint/2010/main" val="2176884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5EF05EF-6168-407F-8025-E41839E12504}" type="datetimeFigureOut">
              <a:rPr lang="en-US" smtClean="0"/>
              <a:pPr/>
              <a:t>2/28/2015</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FA1C692C-4F2D-45F6-A9A8-8A3A8FE27806}" type="slidenum">
              <a:rPr lang="en-US" smtClean="0"/>
              <a:pPr/>
              <a:t>‹#›</a:t>
            </a:fld>
            <a:endParaRPr lang="en-US"/>
          </a:p>
        </p:txBody>
      </p:sp>
    </p:spTree>
    <p:extLst>
      <p:ext uri="{BB962C8B-B14F-4D97-AF65-F5344CB8AC3E}">
        <p14:creationId xmlns:p14="http://schemas.microsoft.com/office/powerpoint/2010/main" val="1495704962"/>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50000"/>
              </a:schemeClr>
            </a:gs>
            <a:gs pos="100000">
              <a:schemeClr val="tx1">
                <a:lumMod val="95000"/>
                <a:lumOff val="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533400"/>
            <a:ext cx="3200400" cy="1524000"/>
          </a:xfrm>
        </p:spPr>
        <p:txBody>
          <a:bodyPr/>
          <a:lstStyle/>
          <a:p>
            <a:r>
              <a:rPr lang="en-US" dirty="0" smtClean="0"/>
              <a:t>My first home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399" y="2312015"/>
            <a:ext cx="8172071" cy="4393585"/>
          </a:xfrm>
        </p:spPr>
      </p:pic>
      <p:sp>
        <p:nvSpPr>
          <p:cNvPr id="4" name="Text Placeholder 3"/>
          <p:cNvSpPr>
            <a:spLocks noGrp="1"/>
          </p:cNvSpPr>
          <p:nvPr>
            <p:ph type="body" sz="half" idx="2"/>
          </p:nvPr>
        </p:nvSpPr>
        <p:spPr>
          <a:xfrm>
            <a:off x="3810000" y="118533"/>
            <a:ext cx="4724400" cy="2091267"/>
          </a:xfrm>
        </p:spPr>
        <p:txBody>
          <a:bodyPr>
            <a:normAutofit fontScale="92500" lnSpcReduction="10000"/>
          </a:bodyPr>
          <a:lstStyle/>
          <a:p>
            <a:r>
              <a:rPr lang="en-US" dirty="0" smtClean="0"/>
              <a:t>It may not be much to many but this was the place I called home when I was a young boy.  We lived in Dearborn the slums of Detroit, Michigan.  The 3</a:t>
            </a:r>
            <a:r>
              <a:rPr lang="en-US" baseline="30000" dirty="0" smtClean="0"/>
              <a:t>rd</a:t>
            </a:r>
            <a:r>
              <a:rPr lang="en-US" dirty="0" smtClean="0"/>
              <a:t> floor was rented out to an older man named Mr. McPhee.  The other two floors held me, my four brothers and our parents.  </a:t>
            </a:r>
          </a:p>
          <a:p>
            <a:r>
              <a:rPr lang="en-US" dirty="0" smtClean="0"/>
              <a:t>My dad owned the store on the corner for a few years so it was convenient to live so close, plus I got lots of free goodies. </a:t>
            </a:r>
            <a:endParaRPr lang="en-US" dirty="0"/>
          </a:p>
        </p:txBody>
      </p:sp>
    </p:spTree>
    <p:extLst>
      <p:ext uri="{BB962C8B-B14F-4D97-AF65-F5344CB8AC3E}">
        <p14:creationId xmlns:p14="http://schemas.microsoft.com/office/powerpoint/2010/main" val="38411952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chemeClr val="tx2">
                <a:lumMod val="40000"/>
                <a:lumOff val="6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3200400" cy="1524000"/>
          </a:xfrm>
        </p:spPr>
        <p:txBody>
          <a:bodyPr/>
          <a:lstStyle/>
          <a:p>
            <a:r>
              <a:rPr lang="en-US" dirty="0" smtClean="0"/>
              <a:t>Queen Creek house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2295692"/>
            <a:ext cx="8458200" cy="4486108"/>
          </a:xfrm>
        </p:spPr>
      </p:pic>
      <p:sp>
        <p:nvSpPr>
          <p:cNvPr id="4" name="Text Placeholder 3"/>
          <p:cNvSpPr>
            <a:spLocks noGrp="1"/>
          </p:cNvSpPr>
          <p:nvPr>
            <p:ph type="body" sz="half" idx="2"/>
          </p:nvPr>
        </p:nvSpPr>
        <p:spPr>
          <a:xfrm>
            <a:off x="3505200" y="152400"/>
            <a:ext cx="5334000" cy="2091267"/>
          </a:xfrm>
        </p:spPr>
        <p:txBody>
          <a:bodyPr>
            <a:normAutofit lnSpcReduction="10000"/>
          </a:bodyPr>
          <a:lstStyle/>
          <a:p>
            <a:r>
              <a:rPr lang="en-US" dirty="0" smtClean="0"/>
              <a:t>Queen Creek was a farm town 15 miles outside of Gilbert when I first arrived in 1995.  I swore I’d never live there because it was so far from everything else…as you can see from the below, I was wrong.  My wife found this beautiful neighborhood and convinced me we should live there, lucky for me I listened.  We enjoyed some amazing times in this house, made life-long friends and welcomed three new additions to our family while living here.  </a:t>
            </a:r>
            <a:endParaRPr lang="en-US" dirty="0"/>
          </a:p>
        </p:txBody>
      </p:sp>
    </p:spTree>
    <p:extLst>
      <p:ext uri="{BB962C8B-B14F-4D97-AF65-F5344CB8AC3E}">
        <p14:creationId xmlns:p14="http://schemas.microsoft.com/office/powerpoint/2010/main" val="1583528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rotWithShape="1">
          <a:gsLst>
            <a:gs pos="30000">
              <a:schemeClr val="tx1">
                <a:lumMod val="85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200400" cy="1524000"/>
          </a:xfrm>
        </p:spPr>
        <p:txBody>
          <a:bodyPr/>
          <a:lstStyle/>
          <a:p>
            <a:r>
              <a:rPr lang="en-US" dirty="0" smtClean="0"/>
              <a:t>Texas house</a:t>
            </a:r>
            <a:endParaRPr lang="en-US" dirty="0"/>
          </a:p>
        </p:txBody>
      </p:sp>
      <p:sp>
        <p:nvSpPr>
          <p:cNvPr id="4" name="Text Placeholder 3"/>
          <p:cNvSpPr>
            <a:spLocks noGrp="1"/>
          </p:cNvSpPr>
          <p:nvPr>
            <p:ph type="body" sz="half" idx="2"/>
          </p:nvPr>
        </p:nvSpPr>
        <p:spPr>
          <a:xfrm>
            <a:off x="2667000" y="304800"/>
            <a:ext cx="6172200" cy="2133601"/>
          </a:xfrm>
        </p:spPr>
        <p:txBody>
          <a:bodyPr>
            <a:normAutofit/>
          </a:bodyPr>
          <a:lstStyle/>
          <a:p>
            <a:r>
              <a:rPr lang="en-US" sz="1800" dirty="0" smtClean="0"/>
              <a:t>In 2013 we found our own patch of heaven in North Texas.  I moved her for a new work assignment and the whole family fell in love with this place almost immediately.  We have a great big backyard and we live in a small town of ~7500 people.  There is a small town vibe everywhere you go and we love it.  </a:t>
            </a:r>
            <a:endParaRPr lang="en-US" sz="1800"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2369687"/>
            <a:ext cx="8686800" cy="4412113"/>
          </a:xfrm>
        </p:spPr>
      </p:pic>
    </p:spTree>
    <p:extLst>
      <p:ext uri="{BB962C8B-B14F-4D97-AF65-F5344CB8AC3E}">
        <p14:creationId xmlns:p14="http://schemas.microsoft.com/office/powerpoint/2010/main" val="21123631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chemeClr val="tx1">
                <a:lumMod val="95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533400"/>
            <a:ext cx="3200400" cy="1524000"/>
          </a:xfrm>
        </p:spPr>
        <p:txBody>
          <a:bodyPr/>
          <a:lstStyle/>
          <a:p>
            <a:r>
              <a:rPr lang="en-US" dirty="0" err="1" smtClean="0"/>
              <a:t>Taita’s</a:t>
            </a:r>
            <a:r>
              <a:rPr lang="en-US" dirty="0" smtClean="0"/>
              <a:t> house</a:t>
            </a:r>
            <a:endParaRPr lang="en-US" dirty="0"/>
          </a:p>
        </p:txBody>
      </p:sp>
      <p:sp>
        <p:nvSpPr>
          <p:cNvPr id="4" name="Text Placeholder 3"/>
          <p:cNvSpPr>
            <a:spLocks noGrp="1"/>
          </p:cNvSpPr>
          <p:nvPr>
            <p:ph type="body" sz="half" idx="2"/>
          </p:nvPr>
        </p:nvSpPr>
        <p:spPr>
          <a:xfrm>
            <a:off x="3810000" y="118533"/>
            <a:ext cx="4724400" cy="2091267"/>
          </a:xfrm>
        </p:spPr>
        <p:txBody>
          <a:bodyPr>
            <a:normAutofit lnSpcReduction="10000"/>
          </a:bodyPr>
          <a:lstStyle/>
          <a:p>
            <a:r>
              <a:rPr lang="en-US" dirty="0" smtClean="0"/>
              <a:t>The dark brown house was </a:t>
            </a:r>
            <a:r>
              <a:rPr lang="en-US" dirty="0" err="1" smtClean="0"/>
              <a:t>Taita’s</a:t>
            </a:r>
            <a:r>
              <a:rPr lang="en-US" dirty="0" smtClean="0"/>
              <a:t> house (that is Grandma in Arabic).  We used to spend most of the summer’s there with her.</a:t>
            </a:r>
          </a:p>
          <a:p>
            <a:r>
              <a:rPr lang="en-US" dirty="0" smtClean="0"/>
              <a:t>It wasn’t the greatest of neighborhoods but I did learn to play basketball with the local drug dealers which helped me learn how to play physical without getting into too much trouble.  </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 t="-1" r="3177" b="19630"/>
          <a:stretch/>
        </p:blipFill>
        <p:spPr>
          <a:xfrm>
            <a:off x="533399" y="2330925"/>
            <a:ext cx="8045813" cy="4450875"/>
          </a:xfrm>
        </p:spPr>
      </p:pic>
    </p:spTree>
    <p:extLst>
      <p:ext uri="{BB962C8B-B14F-4D97-AF65-F5344CB8AC3E}">
        <p14:creationId xmlns:p14="http://schemas.microsoft.com/office/powerpoint/2010/main" val="157270849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rotWithShape="1">
          <a:gsLst>
            <a:gs pos="77000">
              <a:schemeClr val="accent5"/>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3200400" cy="1524000"/>
          </a:xfrm>
        </p:spPr>
        <p:txBody>
          <a:bodyPr/>
          <a:lstStyle/>
          <a:p>
            <a:r>
              <a:rPr lang="en-US" dirty="0" smtClean="0"/>
              <a:t>London house</a:t>
            </a:r>
            <a:endParaRPr lang="en-US" dirty="0"/>
          </a:p>
        </p:txBody>
      </p:sp>
      <p:sp>
        <p:nvSpPr>
          <p:cNvPr id="4" name="Text Placeholder 3"/>
          <p:cNvSpPr>
            <a:spLocks noGrp="1"/>
          </p:cNvSpPr>
          <p:nvPr>
            <p:ph type="body" sz="half" idx="2"/>
          </p:nvPr>
        </p:nvSpPr>
        <p:spPr>
          <a:xfrm>
            <a:off x="3429000" y="118533"/>
            <a:ext cx="5562600" cy="2091267"/>
          </a:xfrm>
        </p:spPr>
        <p:txBody>
          <a:bodyPr>
            <a:normAutofit fontScale="92500"/>
          </a:bodyPr>
          <a:lstStyle/>
          <a:p>
            <a:r>
              <a:rPr lang="en-US" dirty="0" smtClean="0"/>
              <a:t>This is the home where I spent most of my life.  We moved here to London, Ontario, Canada when I was four yrs. old. </a:t>
            </a:r>
          </a:p>
          <a:p>
            <a:r>
              <a:rPr lang="en-US" dirty="0" smtClean="0"/>
              <a:t>The snow banks in the winter would get to over 4 feet high but the summer months were absolutely beautiful.  The backyards had no fences so we used to play football and soccer in the back yards.  This was a great, quiet neighborhood where lots of great memories were made. </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8297" y="2074677"/>
            <a:ext cx="8550903" cy="4630923"/>
          </a:xfrm>
        </p:spPr>
      </p:pic>
    </p:spTree>
    <p:extLst>
      <p:ext uri="{BB962C8B-B14F-4D97-AF65-F5344CB8AC3E}">
        <p14:creationId xmlns:p14="http://schemas.microsoft.com/office/powerpoint/2010/main" val="28485252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chemeClr val="tx2">
                <a:lumMod val="40000"/>
                <a:lumOff val="6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3200400" cy="1524000"/>
          </a:xfrm>
        </p:spPr>
        <p:txBody>
          <a:bodyPr/>
          <a:lstStyle/>
          <a:p>
            <a:r>
              <a:rPr lang="en-US" dirty="0" err="1" smtClean="0"/>
              <a:t>Lambeth</a:t>
            </a:r>
            <a:r>
              <a:rPr lang="en-US" dirty="0" smtClean="0"/>
              <a:t> house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142094"/>
            <a:ext cx="8915400" cy="4554187"/>
          </a:xfrm>
        </p:spPr>
      </p:pic>
      <p:sp>
        <p:nvSpPr>
          <p:cNvPr id="4" name="Text Placeholder 3"/>
          <p:cNvSpPr>
            <a:spLocks noGrp="1"/>
          </p:cNvSpPr>
          <p:nvPr>
            <p:ph type="body" sz="half" idx="2"/>
          </p:nvPr>
        </p:nvSpPr>
        <p:spPr>
          <a:xfrm>
            <a:off x="3200400" y="42333"/>
            <a:ext cx="5418667" cy="2091267"/>
          </a:xfrm>
        </p:spPr>
        <p:txBody>
          <a:bodyPr>
            <a:normAutofit lnSpcReduction="10000"/>
          </a:bodyPr>
          <a:lstStyle/>
          <a:p>
            <a:r>
              <a:rPr lang="en-US" dirty="0" smtClean="0"/>
              <a:t>I left home at the age of sixteen and moved in with the family of a good friend.  I lived here for a year before moving to the United States. </a:t>
            </a:r>
          </a:p>
          <a:p>
            <a:r>
              <a:rPr lang="en-US" dirty="0" smtClean="0"/>
              <a:t>This was a small farm town where we would ride dirt bikes around on the neighborhood streets and then off in the fields too.  There was a really nice farmer who used to setup an outdoor ice rink in the winter for us kids to play hockey after school.  </a:t>
            </a:r>
            <a:endParaRPr lang="en-US" dirty="0"/>
          </a:p>
        </p:txBody>
      </p:sp>
    </p:spTree>
    <p:extLst>
      <p:ext uri="{BB962C8B-B14F-4D97-AF65-F5344CB8AC3E}">
        <p14:creationId xmlns:p14="http://schemas.microsoft.com/office/powerpoint/2010/main" val="3311843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chemeClr val="accent5"/>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97909"/>
            <a:ext cx="3200400" cy="1524000"/>
          </a:xfrm>
        </p:spPr>
        <p:txBody>
          <a:bodyPr/>
          <a:lstStyle/>
          <a:p>
            <a:r>
              <a:rPr lang="en-US" dirty="0" smtClean="0"/>
              <a:t>Gilbert House - HS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2514600"/>
            <a:ext cx="8915400" cy="4236346"/>
          </a:xfrm>
        </p:spPr>
      </p:pic>
      <p:sp>
        <p:nvSpPr>
          <p:cNvPr id="4" name="Text Placeholder 3"/>
          <p:cNvSpPr>
            <a:spLocks noGrp="1"/>
          </p:cNvSpPr>
          <p:nvPr>
            <p:ph type="body" sz="half" idx="2"/>
          </p:nvPr>
        </p:nvSpPr>
        <p:spPr>
          <a:xfrm>
            <a:off x="2819400" y="164828"/>
            <a:ext cx="6172200" cy="2091267"/>
          </a:xfrm>
        </p:spPr>
        <p:txBody>
          <a:bodyPr>
            <a:normAutofit lnSpcReduction="10000"/>
          </a:bodyPr>
          <a:lstStyle/>
          <a:p>
            <a:r>
              <a:rPr lang="en-US" dirty="0" smtClean="0"/>
              <a:t>This is where I lived during high school in Gilbert, Arizona.  I lived with my friend’s family but basically we had an apartment in the basement all to ourselves.  It was my friend Rob’s family and another friend named Big John and I lived with him there.  </a:t>
            </a:r>
          </a:p>
          <a:p>
            <a:r>
              <a:rPr lang="en-US" dirty="0" smtClean="0"/>
              <a:t>Rob and I both got into motorcycles that year and ended up buying one each.  We never did anything crazy but we had lots of fun (while still getting our homework done).</a:t>
            </a:r>
            <a:endParaRPr lang="en-US" dirty="0"/>
          </a:p>
        </p:txBody>
      </p:sp>
    </p:spTree>
    <p:extLst>
      <p:ext uri="{BB962C8B-B14F-4D97-AF65-F5344CB8AC3E}">
        <p14:creationId xmlns:p14="http://schemas.microsoft.com/office/powerpoint/2010/main" val="389023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3200400" cy="1524000"/>
          </a:xfrm>
        </p:spPr>
        <p:txBody>
          <a:bodyPr/>
          <a:lstStyle/>
          <a:p>
            <a:r>
              <a:rPr lang="en-US" dirty="0" smtClean="0"/>
              <a:t>Scottsdale house</a:t>
            </a:r>
            <a:endParaRPr lang="en-US" dirty="0"/>
          </a:p>
        </p:txBody>
      </p:sp>
      <p:sp>
        <p:nvSpPr>
          <p:cNvPr id="4" name="Text Placeholder 3"/>
          <p:cNvSpPr>
            <a:spLocks noGrp="1"/>
          </p:cNvSpPr>
          <p:nvPr>
            <p:ph type="body" sz="half" idx="2"/>
          </p:nvPr>
        </p:nvSpPr>
        <p:spPr>
          <a:xfrm>
            <a:off x="3200400" y="347133"/>
            <a:ext cx="5791200" cy="2167467"/>
          </a:xfrm>
        </p:spPr>
        <p:txBody>
          <a:bodyPr>
            <a:normAutofit/>
          </a:bodyPr>
          <a:lstStyle/>
          <a:p>
            <a:r>
              <a:rPr lang="en-US" dirty="0" smtClean="0"/>
              <a:t>While I was serving my mission in London, England, the </a:t>
            </a:r>
            <a:r>
              <a:rPr lang="en-US" dirty="0" err="1" smtClean="0"/>
              <a:t>Lundell</a:t>
            </a:r>
            <a:r>
              <a:rPr lang="en-US" dirty="0" smtClean="0"/>
              <a:t> family (Rob’s family) moved from Gilbert to Scottsdale.  I returned in 1999 to live here with them until I got my own place.  </a:t>
            </a:r>
          </a:p>
          <a:p>
            <a:r>
              <a:rPr lang="en-US" dirty="0" smtClean="0"/>
              <a:t>They weren’t much into grass in Scottsdale so this home had none.  It was a nice ranch style home with plenty of space.  The evening sunsets up here were amazing.</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782" y="2652278"/>
            <a:ext cx="8948018" cy="4053322"/>
          </a:xfrm>
        </p:spPr>
      </p:pic>
    </p:spTree>
    <p:extLst>
      <p:ext uri="{BB962C8B-B14F-4D97-AF65-F5344CB8AC3E}">
        <p14:creationId xmlns:p14="http://schemas.microsoft.com/office/powerpoint/2010/main" val="2587246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rotWithShape="1">
          <a:gsLst>
            <a:gs pos="51000">
              <a:schemeClr val="tx1">
                <a:lumMod val="69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200400" cy="1524000"/>
          </a:xfrm>
        </p:spPr>
        <p:txBody>
          <a:bodyPr/>
          <a:lstStyle/>
          <a:p>
            <a:r>
              <a:rPr lang="en-US" dirty="0" smtClean="0"/>
              <a:t>My first Apartment</a:t>
            </a:r>
            <a:endParaRPr lang="en-US" dirty="0"/>
          </a:p>
        </p:txBody>
      </p:sp>
      <p:sp>
        <p:nvSpPr>
          <p:cNvPr id="4" name="Text Placeholder 3"/>
          <p:cNvSpPr>
            <a:spLocks noGrp="1"/>
          </p:cNvSpPr>
          <p:nvPr>
            <p:ph type="body" sz="half" idx="2"/>
          </p:nvPr>
        </p:nvSpPr>
        <p:spPr>
          <a:xfrm>
            <a:off x="3505200" y="304800"/>
            <a:ext cx="5334000" cy="2133601"/>
          </a:xfrm>
        </p:spPr>
        <p:txBody>
          <a:bodyPr>
            <a:normAutofit/>
          </a:bodyPr>
          <a:lstStyle/>
          <a:p>
            <a:r>
              <a:rPr lang="en-US" sz="1800" dirty="0" smtClean="0"/>
              <a:t>In 2000, I got my own apartment.  I was literally on my own for the 1</a:t>
            </a:r>
            <a:r>
              <a:rPr lang="en-US" sz="1800" baseline="30000" dirty="0" smtClean="0"/>
              <a:t>st</a:t>
            </a:r>
            <a:r>
              <a:rPr lang="en-US" sz="1800" dirty="0" smtClean="0"/>
              <a:t> time in my life.  It was short lived though, my beautiful bride-to-be was moving in two weeks later after our wedding day.  This was our first home together.  It was called Gilbert Meadows back then.</a:t>
            </a:r>
            <a:endParaRPr lang="en-US" sz="1800"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3705" y="2623115"/>
            <a:ext cx="8934435" cy="3853885"/>
          </a:xfrm>
        </p:spPr>
      </p:pic>
    </p:spTree>
    <p:extLst>
      <p:ext uri="{BB962C8B-B14F-4D97-AF65-F5344CB8AC3E}">
        <p14:creationId xmlns:p14="http://schemas.microsoft.com/office/powerpoint/2010/main" val="199052476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rotWithShape="1">
          <a:gsLst>
            <a:gs pos="20000">
              <a:schemeClr val="bg2">
                <a:tint val="97000"/>
                <a:hueMod val="92000"/>
                <a:satMod val="169000"/>
                <a:lumMod val="24000"/>
                <a:lumOff val="76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234007"/>
            <a:ext cx="3200400" cy="1524000"/>
          </a:xfrm>
        </p:spPr>
        <p:txBody>
          <a:bodyPr/>
          <a:lstStyle/>
          <a:p>
            <a:r>
              <a:rPr lang="en-US" dirty="0" smtClean="0"/>
              <a:t>Our 1</a:t>
            </a:r>
            <a:r>
              <a:rPr lang="en-US" baseline="30000" dirty="0" smtClean="0"/>
              <a:t>st</a:t>
            </a:r>
            <a:r>
              <a:rPr lang="en-US" dirty="0" smtClean="0"/>
              <a:t> house</a:t>
            </a:r>
            <a:endParaRPr lang="en-US" dirty="0"/>
          </a:p>
        </p:txBody>
      </p:sp>
      <p:sp>
        <p:nvSpPr>
          <p:cNvPr id="4" name="Text Placeholder 3"/>
          <p:cNvSpPr>
            <a:spLocks noGrp="1"/>
          </p:cNvSpPr>
          <p:nvPr>
            <p:ph type="body" sz="half" idx="2"/>
          </p:nvPr>
        </p:nvSpPr>
        <p:spPr>
          <a:xfrm>
            <a:off x="3810000" y="347133"/>
            <a:ext cx="4724400" cy="2091267"/>
          </a:xfrm>
        </p:spPr>
        <p:txBody>
          <a:bodyPr>
            <a:normAutofit/>
          </a:bodyPr>
          <a:lstStyle/>
          <a:p>
            <a:r>
              <a:rPr lang="en-US" dirty="0" smtClean="0"/>
              <a:t>This was our ‘starter house’, a nice 1200 </a:t>
            </a:r>
            <a:r>
              <a:rPr lang="en-US" dirty="0" err="1" smtClean="0"/>
              <a:t>sqft</a:t>
            </a:r>
            <a:r>
              <a:rPr lang="en-US" dirty="0" smtClean="0"/>
              <a:t> home on the east side of Gilbert, AZ.  We really enjoyed this house and met some great people here.  This is the 1</a:t>
            </a:r>
            <a:r>
              <a:rPr lang="en-US" baseline="30000" dirty="0" smtClean="0"/>
              <a:t>st</a:t>
            </a:r>
            <a:r>
              <a:rPr lang="en-US" dirty="0" smtClean="0"/>
              <a:t> home our two oldest children called home.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873481"/>
            <a:ext cx="8686800" cy="4817573"/>
          </a:xfrm>
        </p:spPr>
      </p:pic>
    </p:spTree>
    <p:extLst>
      <p:ext uri="{BB962C8B-B14F-4D97-AF65-F5344CB8AC3E}">
        <p14:creationId xmlns:p14="http://schemas.microsoft.com/office/powerpoint/2010/main" val="114124872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chemeClr val="accent5"/>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97909"/>
            <a:ext cx="3200400" cy="1524000"/>
          </a:xfrm>
        </p:spPr>
        <p:txBody>
          <a:bodyPr/>
          <a:lstStyle/>
          <a:p>
            <a:r>
              <a:rPr lang="en-US" dirty="0" smtClean="0"/>
              <a:t>Gilbert house #2</a:t>
            </a:r>
            <a:endParaRPr lang="en-US" dirty="0"/>
          </a:p>
        </p:txBody>
      </p:sp>
      <p:sp>
        <p:nvSpPr>
          <p:cNvPr id="4" name="Text Placeholder 3"/>
          <p:cNvSpPr>
            <a:spLocks noGrp="1"/>
          </p:cNvSpPr>
          <p:nvPr>
            <p:ph type="body" sz="half" idx="2"/>
          </p:nvPr>
        </p:nvSpPr>
        <p:spPr>
          <a:xfrm>
            <a:off x="2819400" y="164828"/>
            <a:ext cx="6172200" cy="2091267"/>
          </a:xfrm>
        </p:spPr>
        <p:txBody>
          <a:bodyPr>
            <a:normAutofit/>
          </a:bodyPr>
          <a:lstStyle/>
          <a:p>
            <a:r>
              <a:rPr lang="en-US" dirty="0" smtClean="0"/>
              <a:t>This is the home that my wife spent her high school years in.  As luck would have it, my in-laws were looking to sell it around the time Brianne and I were looking for a bigger place.  We ended up buying it from them and lived here from 2002-2006.  It had a great floorplan, plenty of room for our growing family and it is the only house we’ve had that had a pool.  I miss that pool…</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2221909"/>
            <a:ext cx="7277100" cy="4450887"/>
          </a:xfrm>
        </p:spPr>
      </p:pic>
    </p:spTree>
    <p:extLst>
      <p:ext uri="{BB962C8B-B14F-4D97-AF65-F5344CB8AC3E}">
        <p14:creationId xmlns:p14="http://schemas.microsoft.com/office/powerpoint/2010/main" val="405420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570D1C9-0651-4C9A-A282-6CAB9E8699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11975</Words>
  <Application>Microsoft Office PowerPoint</Application>
  <PresentationFormat>On-screen Show (4:3)</PresentationFormat>
  <Paragraphs>640</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Slice</vt:lpstr>
      <vt:lpstr>My first home</vt:lpstr>
      <vt:lpstr>Taita’s house</vt:lpstr>
      <vt:lpstr>London house</vt:lpstr>
      <vt:lpstr>Lambeth house</vt:lpstr>
      <vt:lpstr>Gilbert House - HS</vt:lpstr>
      <vt:lpstr>Scottsdale house</vt:lpstr>
      <vt:lpstr>My first Apartment</vt:lpstr>
      <vt:lpstr>Our 1st house</vt:lpstr>
      <vt:lpstr>Gilbert house #2</vt:lpstr>
      <vt:lpstr>Queen Creek house</vt:lpstr>
      <vt:lpstr>Texas house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2015-01-29T04:34:27Z</dcterms:created>
  <dcterms:modified xsi:type="dcterms:W3CDTF">2015-03-01T02:48:07Z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TC024770559991</vt:lpwstr>
  </property>
</Properties>
</file>